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21"/>
  </p:notesMasterIdLst>
  <p:handoutMasterIdLst>
    <p:handoutMasterId r:id="rId22"/>
  </p:handoutMasterIdLst>
  <p:sldIdLst>
    <p:sldId id="256" r:id="rId2"/>
    <p:sldId id="1169" r:id="rId3"/>
    <p:sldId id="1158" r:id="rId4"/>
    <p:sldId id="1170" r:id="rId5"/>
    <p:sldId id="257" r:id="rId6"/>
    <p:sldId id="1159" r:id="rId7"/>
    <p:sldId id="1171" r:id="rId8"/>
    <p:sldId id="1160" r:id="rId9"/>
    <p:sldId id="258" r:id="rId10"/>
    <p:sldId id="1167" r:id="rId11"/>
    <p:sldId id="259" r:id="rId12"/>
    <p:sldId id="1161" r:id="rId13"/>
    <p:sldId id="1163" r:id="rId14"/>
    <p:sldId id="1166" r:id="rId15"/>
    <p:sldId id="1168" r:id="rId16"/>
    <p:sldId id="1162" r:id="rId17"/>
    <p:sldId id="1172" r:id="rId18"/>
    <p:sldId id="262" r:id="rId19"/>
    <p:sldId id="1157" r:id="rId20"/>
  </p:sldIdLst>
  <p:sldSz cx="12192000" cy="68580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ED7D31"/>
    <a:srgbClr val="FFF2CC"/>
    <a:srgbClr val="FFFFFF"/>
    <a:srgbClr val="3FCFF0"/>
    <a:srgbClr val="FF6501"/>
    <a:srgbClr val="FFC627"/>
    <a:srgbClr val="8CD3FC"/>
    <a:srgbClr val="EDBAB1"/>
    <a:srgbClr val="FFAA2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79" autoAdjust="0"/>
    <p:restoredTop sz="88265" autoAdjust="0"/>
  </p:normalViewPr>
  <p:slideViewPr>
    <p:cSldViewPr snapToGrid="0" snapToObjects="1">
      <p:cViewPr varScale="1">
        <p:scale>
          <a:sx n="74" d="100"/>
          <a:sy n="74" d="100"/>
        </p:scale>
        <p:origin x="1272" y="72"/>
      </p:cViewPr>
      <p:guideLst>
        <p:guide orient="horz" pos="2160"/>
        <p:guide pos="3840"/>
      </p:guideLst>
    </p:cSldViewPr>
  </p:slideViewPr>
  <p:outlineViewPr>
    <p:cViewPr>
      <p:scale>
        <a:sx n="33" d="100"/>
        <a:sy n="33" d="100"/>
      </p:scale>
      <p:origin x="0" y="-13960"/>
    </p:cViewPr>
  </p:outlineViewPr>
  <p:notesTextViewPr>
    <p:cViewPr>
      <p:scale>
        <a:sx n="100" d="100"/>
        <a:sy n="100" d="100"/>
      </p:scale>
      <p:origin x="0" y="0"/>
    </p:cViewPr>
  </p:notesTextViewPr>
  <p:sorterViewPr>
    <p:cViewPr>
      <p:scale>
        <a:sx n="115" d="100"/>
        <a:sy n="11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4D1557-6D7A-D24C-8ACA-8288BD2CF95D}" type="doc">
      <dgm:prSet loTypeId="urn:microsoft.com/office/officeart/2005/8/layout/venn1" loCatId="" qsTypeId="urn:microsoft.com/office/officeart/2005/8/quickstyle/simple1" qsCatId="simple" csTypeId="urn:microsoft.com/office/officeart/2005/8/colors/accent1_2" csCatId="accent1" phldr="1"/>
      <dgm:spPr/>
    </dgm:pt>
    <dgm:pt modelId="{648CEA6A-D55F-8949-963C-60BDAFDFE982}">
      <dgm:prSet phldrT="[Text]" custT="1"/>
      <dgm:spPr>
        <a:solidFill>
          <a:schemeClr val="accent6">
            <a:alpha val="50000"/>
          </a:schemeClr>
        </a:solidFill>
      </dgm:spPr>
      <dgm:t>
        <a:bodyPr anchor="ctr" anchorCtr="0"/>
        <a:lstStyle/>
        <a:p>
          <a:r>
            <a:rPr lang="en-US" sz="1800" dirty="0"/>
            <a:t>Wetlands</a:t>
          </a:r>
        </a:p>
      </dgm:t>
    </dgm:pt>
    <dgm:pt modelId="{316B473B-CB8A-C146-A839-410A00F65655}" type="parTrans" cxnId="{66A0E305-27C9-024A-B6D2-298DE4E7525D}">
      <dgm:prSet/>
      <dgm:spPr/>
      <dgm:t>
        <a:bodyPr/>
        <a:lstStyle/>
        <a:p>
          <a:endParaRPr lang="en-US" sz="1200"/>
        </a:p>
      </dgm:t>
    </dgm:pt>
    <dgm:pt modelId="{DE39EFE8-60C1-E142-A6EB-CB29BBF1ADB3}" type="sibTrans" cxnId="{66A0E305-27C9-024A-B6D2-298DE4E7525D}">
      <dgm:prSet/>
      <dgm:spPr/>
      <dgm:t>
        <a:bodyPr/>
        <a:lstStyle/>
        <a:p>
          <a:endParaRPr lang="en-US" sz="1200"/>
        </a:p>
      </dgm:t>
    </dgm:pt>
    <dgm:pt modelId="{0F411985-B60C-7341-98C6-6E645C32C485}">
      <dgm:prSet phldrT="[Text]" custT="1"/>
      <dgm:spPr>
        <a:solidFill>
          <a:schemeClr val="accent2">
            <a:alpha val="50000"/>
          </a:schemeClr>
        </a:solidFill>
      </dgm:spPr>
      <dgm:t>
        <a:bodyPr/>
        <a:lstStyle/>
        <a:p>
          <a:pPr algn="r"/>
          <a:r>
            <a:rPr lang="en-US" sz="1800" dirty="0"/>
            <a:t>Agriculture/ Water quality</a:t>
          </a:r>
        </a:p>
      </dgm:t>
    </dgm:pt>
    <dgm:pt modelId="{B80BB93C-62DB-6247-843B-E67445A7E604}" type="parTrans" cxnId="{C04DDFFF-ED8E-1546-B7BC-C5C3524D39E8}">
      <dgm:prSet/>
      <dgm:spPr/>
      <dgm:t>
        <a:bodyPr/>
        <a:lstStyle/>
        <a:p>
          <a:endParaRPr lang="en-US" sz="1200"/>
        </a:p>
      </dgm:t>
    </dgm:pt>
    <dgm:pt modelId="{1616FFD7-B61C-B94B-AD17-5E9DC9C62AE1}" type="sibTrans" cxnId="{C04DDFFF-ED8E-1546-B7BC-C5C3524D39E8}">
      <dgm:prSet/>
      <dgm:spPr/>
      <dgm:t>
        <a:bodyPr/>
        <a:lstStyle/>
        <a:p>
          <a:endParaRPr lang="en-US" sz="1200"/>
        </a:p>
      </dgm:t>
    </dgm:pt>
    <dgm:pt modelId="{AFD3A07B-2EFB-FF4B-AD98-C39F40FD3641}">
      <dgm:prSet phldrT="[Text]" custT="1"/>
      <dgm:spPr/>
      <dgm:t>
        <a:bodyPr/>
        <a:lstStyle/>
        <a:p>
          <a:pPr algn="l"/>
          <a:r>
            <a:rPr lang="en-US" sz="1800" dirty="0"/>
            <a:t>Water recharge</a:t>
          </a:r>
        </a:p>
      </dgm:t>
    </dgm:pt>
    <dgm:pt modelId="{A2AB4EC3-D677-F84F-907E-107A6A4041A1}" type="parTrans" cxnId="{31384DC9-E64D-EB42-BBAA-2EE8A6C808F7}">
      <dgm:prSet/>
      <dgm:spPr/>
      <dgm:t>
        <a:bodyPr/>
        <a:lstStyle/>
        <a:p>
          <a:endParaRPr lang="en-US" sz="1200"/>
        </a:p>
      </dgm:t>
    </dgm:pt>
    <dgm:pt modelId="{D00C3D0E-A9F7-5C45-9F70-4F705A83795C}" type="sibTrans" cxnId="{31384DC9-E64D-EB42-BBAA-2EE8A6C808F7}">
      <dgm:prSet/>
      <dgm:spPr/>
      <dgm:t>
        <a:bodyPr/>
        <a:lstStyle/>
        <a:p>
          <a:endParaRPr lang="en-US" sz="1200"/>
        </a:p>
      </dgm:t>
    </dgm:pt>
    <dgm:pt modelId="{0071A1B2-B1C6-FB43-A7B1-2F42709AB67A}" type="pres">
      <dgm:prSet presAssocID="{9A4D1557-6D7A-D24C-8ACA-8288BD2CF95D}" presName="compositeShape" presStyleCnt="0">
        <dgm:presLayoutVars>
          <dgm:chMax val="7"/>
          <dgm:dir/>
          <dgm:resizeHandles val="exact"/>
        </dgm:presLayoutVars>
      </dgm:prSet>
      <dgm:spPr/>
    </dgm:pt>
    <dgm:pt modelId="{C13AF863-C6B2-3447-8F93-305222A45524}" type="pres">
      <dgm:prSet presAssocID="{648CEA6A-D55F-8949-963C-60BDAFDFE982}" presName="circ1" presStyleLbl="vennNode1" presStyleIdx="0" presStyleCnt="3" custLinFactNeighborX="27320" custLinFactNeighborY="-10418"/>
      <dgm:spPr/>
    </dgm:pt>
    <dgm:pt modelId="{02115C53-37CA-484E-B914-191B4A6F4557}" type="pres">
      <dgm:prSet presAssocID="{648CEA6A-D55F-8949-963C-60BDAFDFE982}" presName="circ1Tx" presStyleLbl="revTx" presStyleIdx="0" presStyleCnt="0">
        <dgm:presLayoutVars>
          <dgm:chMax val="0"/>
          <dgm:chPref val="0"/>
          <dgm:bulletEnabled val="1"/>
        </dgm:presLayoutVars>
      </dgm:prSet>
      <dgm:spPr/>
    </dgm:pt>
    <dgm:pt modelId="{6B76F722-B8AC-CB4B-AED2-FB6A0D5665A4}" type="pres">
      <dgm:prSet presAssocID="{0F411985-B60C-7341-98C6-6E645C32C485}" presName="circ2" presStyleLbl="vennNode1" presStyleIdx="1" presStyleCnt="3" custLinFactNeighborX="32413" custLinFactNeighborY="556"/>
      <dgm:spPr/>
    </dgm:pt>
    <dgm:pt modelId="{C17DD0E9-9878-7443-A247-AA14EB24F5DD}" type="pres">
      <dgm:prSet presAssocID="{0F411985-B60C-7341-98C6-6E645C32C485}" presName="circ2Tx" presStyleLbl="revTx" presStyleIdx="0" presStyleCnt="0">
        <dgm:presLayoutVars>
          <dgm:chMax val="0"/>
          <dgm:chPref val="0"/>
          <dgm:bulletEnabled val="1"/>
        </dgm:presLayoutVars>
      </dgm:prSet>
      <dgm:spPr/>
    </dgm:pt>
    <dgm:pt modelId="{66385EE8-744D-7446-BC6C-C2340075126F}" type="pres">
      <dgm:prSet presAssocID="{AFD3A07B-2EFB-FF4B-AD98-C39F40FD3641}" presName="circ3" presStyleLbl="vennNode1" presStyleIdx="2" presStyleCnt="3" custLinFactNeighborX="18984" custLinFactNeighborY="15369"/>
      <dgm:spPr/>
    </dgm:pt>
    <dgm:pt modelId="{F24D8396-7375-6A48-88C5-5836658FFEDC}" type="pres">
      <dgm:prSet presAssocID="{AFD3A07B-2EFB-FF4B-AD98-C39F40FD3641}" presName="circ3Tx" presStyleLbl="revTx" presStyleIdx="0" presStyleCnt="0">
        <dgm:presLayoutVars>
          <dgm:chMax val="0"/>
          <dgm:chPref val="0"/>
          <dgm:bulletEnabled val="1"/>
        </dgm:presLayoutVars>
      </dgm:prSet>
      <dgm:spPr/>
    </dgm:pt>
  </dgm:ptLst>
  <dgm:cxnLst>
    <dgm:cxn modelId="{66A0E305-27C9-024A-B6D2-298DE4E7525D}" srcId="{9A4D1557-6D7A-D24C-8ACA-8288BD2CF95D}" destId="{648CEA6A-D55F-8949-963C-60BDAFDFE982}" srcOrd="0" destOrd="0" parTransId="{316B473B-CB8A-C146-A839-410A00F65655}" sibTransId="{DE39EFE8-60C1-E142-A6EB-CB29BBF1ADB3}"/>
    <dgm:cxn modelId="{E3C47413-460F-934C-BEBD-00044BB55EA4}" type="presOf" srcId="{9A4D1557-6D7A-D24C-8ACA-8288BD2CF95D}" destId="{0071A1B2-B1C6-FB43-A7B1-2F42709AB67A}" srcOrd="0" destOrd="0" presId="urn:microsoft.com/office/officeart/2005/8/layout/venn1"/>
    <dgm:cxn modelId="{F139BA18-D7FC-BC4E-BD8B-628EBE71FBDB}" type="presOf" srcId="{648CEA6A-D55F-8949-963C-60BDAFDFE982}" destId="{C13AF863-C6B2-3447-8F93-305222A45524}" srcOrd="0" destOrd="0" presId="urn:microsoft.com/office/officeart/2005/8/layout/venn1"/>
    <dgm:cxn modelId="{20F18829-4377-4A49-85D9-9F94D5036861}" type="presOf" srcId="{AFD3A07B-2EFB-FF4B-AD98-C39F40FD3641}" destId="{66385EE8-744D-7446-BC6C-C2340075126F}" srcOrd="0" destOrd="0" presId="urn:microsoft.com/office/officeart/2005/8/layout/venn1"/>
    <dgm:cxn modelId="{A918D82E-3D8D-4D40-8ABB-B2DC70161D56}" type="presOf" srcId="{0F411985-B60C-7341-98C6-6E645C32C485}" destId="{C17DD0E9-9878-7443-A247-AA14EB24F5DD}" srcOrd="1" destOrd="0" presId="urn:microsoft.com/office/officeart/2005/8/layout/venn1"/>
    <dgm:cxn modelId="{97A9B03E-1101-FF40-B395-7434C1208096}" type="presOf" srcId="{648CEA6A-D55F-8949-963C-60BDAFDFE982}" destId="{02115C53-37CA-484E-B914-191B4A6F4557}" srcOrd="1" destOrd="0" presId="urn:microsoft.com/office/officeart/2005/8/layout/venn1"/>
    <dgm:cxn modelId="{7EC47440-A234-0142-A880-999045CE108E}" type="presOf" srcId="{0F411985-B60C-7341-98C6-6E645C32C485}" destId="{6B76F722-B8AC-CB4B-AED2-FB6A0D5665A4}" srcOrd="0" destOrd="0" presId="urn:microsoft.com/office/officeart/2005/8/layout/venn1"/>
    <dgm:cxn modelId="{CB0AE04A-56E5-2A4E-B4E8-D972A6EA3E9F}" type="presOf" srcId="{AFD3A07B-2EFB-FF4B-AD98-C39F40FD3641}" destId="{F24D8396-7375-6A48-88C5-5836658FFEDC}" srcOrd="1" destOrd="0" presId="urn:microsoft.com/office/officeart/2005/8/layout/venn1"/>
    <dgm:cxn modelId="{31384DC9-E64D-EB42-BBAA-2EE8A6C808F7}" srcId="{9A4D1557-6D7A-D24C-8ACA-8288BD2CF95D}" destId="{AFD3A07B-2EFB-FF4B-AD98-C39F40FD3641}" srcOrd="2" destOrd="0" parTransId="{A2AB4EC3-D677-F84F-907E-107A6A4041A1}" sibTransId="{D00C3D0E-A9F7-5C45-9F70-4F705A83795C}"/>
    <dgm:cxn modelId="{C04DDFFF-ED8E-1546-B7BC-C5C3524D39E8}" srcId="{9A4D1557-6D7A-D24C-8ACA-8288BD2CF95D}" destId="{0F411985-B60C-7341-98C6-6E645C32C485}" srcOrd="1" destOrd="0" parTransId="{B80BB93C-62DB-6247-843B-E67445A7E604}" sibTransId="{1616FFD7-B61C-B94B-AD17-5E9DC9C62AE1}"/>
    <dgm:cxn modelId="{966D9348-F12A-4942-90DF-A45556B17771}" type="presParOf" srcId="{0071A1B2-B1C6-FB43-A7B1-2F42709AB67A}" destId="{C13AF863-C6B2-3447-8F93-305222A45524}" srcOrd="0" destOrd="0" presId="urn:microsoft.com/office/officeart/2005/8/layout/venn1"/>
    <dgm:cxn modelId="{69CF035E-A959-2A46-A3D4-2EDBA1F08163}" type="presParOf" srcId="{0071A1B2-B1C6-FB43-A7B1-2F42709AB67A}" destId="{02115C53-37CA-484E-B914-191B4A6F4557}" srcOrd="1" destOrd="0" presId="urn:microsoft.com/office/officeart/2005/8/layout/venn1"/>
    <dgm:cxn modelId="{27B4D5C2-F49D-5742-B7D3-04ECD705A842}" type="presParOf" srcId="{0071A1B2-B1C6-FB43-A7B1-2F42709AB67A}" destId="{6B76F722-B8AC-CB4B-AED2-FB6A0D5665A4}" srcOrd="2" destOrd="0" presId="urn:microsoft.com/office/officeart/2005/8/layout/venn1"/>
    <dgm:cxn modelId="{DDB43AF7-7BAF-044B-87A3-7874A9AE2573}" type="presParOf" srcId="{0071A1B2-B1C6-FB43-A7B1-2F42709AB67A}" destId="{C17DD0E9-9878-7443-A247-AA14EB24F5DD}" srcOrd="3" destOrd="0" presId="urn:microsoft.com/office/officeart/2005/8/layout/venn1"/>
    <dgm:cxn modelId="{8C7A3924-7100-B94A-A19C-268C7638863D}" type="presParOf" srcId="{0071A1B2-B1C6-FB43-A7B1-2F42709AB67A}" destId="{66385EE8-744D-7446-BC6C-C2340075126F}" srcOrd="4" destOrd="0" presId="urn:microsoft.com/office/officeart/2005/8/layout/venn1"/>
    <dgm:cxn modelId="{081C1696-E748-2343-A783-23023BC1114A}" type="presParOf" srcId="{0071A1B2-B1C6-FB43-A7B1-2F42709AB67A}" destId="{F24D8396-7375-6A48-88C5-5836658FFEDC}"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A4D1557-6D7A-D24C-8ACA-8288BD2CF95D}" type="doc">
      <dgm:prSet loTypeId="urn:microsoft.com/office/officeart/2005/8/layout/venn1" loCatId="" qsTypeId="urn:microsoft.com/office/officeart/2005/8/quickstyle/simple1" qsCatId="simple" csTypeId="urn:microsoft.com/office/officeart/2005/8/colors/accent1_2" csCatId="accent1" phldr="1"/>
      <dgm:spPr/>
    </dgm:pt>
    <dgm:pt modelId="{648CEA6A-D55F-8949-963C-60BDAFDFE982}">
      <dgm:prSet phldrT="[Text]" custT="1"/>
      <dgm:spPr>
        <a:solidFill>
          <a:schemeClr val="accent6">
            <a:alpha val="50000"/>
          </a:schemeClr>
        </a:solidFill>
        <a:ln w="38100">
          <a:solidFill>
            <a:srgbClr val="C00000"/>
          </a:solidFill>
        </a:ln>
      </dgm:spPr>
      <dgm:t>
        <a:bodyPr anchor="ctr" anchorCtr="0"/>
        <a:lstStyle/>
        <a:p>
          <a:r>
            <a:rPr lang="en-US" sz="1800" dirty="0"/>
            <a:t>Wetlands</a:t>
          </a:r>
        </a:p>
      </dgm:t>
    </dgm:pt>
    <dgm:pt modelId="{316B473B-CB8A-C146-A839-410A00F65655}" type="parTrans" cxnId="{66A0E305-27C9-024A-B6D2-298DE4E7525D}">
      <dgm:prSet/>
      <dgm:spPr/>
      <dgm:t>
        <a:bodyPr/>
        <a:lstStyle/>
        <a:p>
          <a:endParaRPr lang="en-US" sz="1200"/>
        </a:p>
      </dgm:t>
    </dgm:pt>
    <dgm:pt modelId="{DE39EFE8-60C1-E142-A6EB-CB29BBF1ADB3}" type="sibTrans" cxnId="{66A0E305-27C9-024A-B6D2-298DE4E7525D}">
      <dgm:prSet/>
      <dgm:spPr/>
      <dgm:t>
        <a:bodyPr/>
        <a:lstStyle/>
        <a:p>
          <a:endParaRPr lang="en-US" sz="1200"/>
        </a:p>
      </dgm:t>
    </dgm:pt>
    <dgm:pt modelId="{0F411985-B60C-7341-98C6-6E645C32C485}">
      <dgm:prSet phldrT="[Text]" custT="1"/>
      <dgm:spPr>
        <a:solidFill>
          <a:srgbClr val="ED7D31">
            <a:alpha val="7843"/>
          </a:srgbClr>
        </a:solidFill>
      </dgm:spPr>
      <dgm:t>
        <a:bodyPr/>
        <a:lstStyle/>
        <a:p>
          <a:pPr algn="r"/>
          <a:r>
            <a:rPr lang="en-US" sz="1800" dirty="0">
              <a:solidFill>
                <a:schemeClr val="tx1">
                  <a:lumMod val="50000"/>
                  <a:lumOff val="50000"/>
                </a:schemeClr>
              </a:solidFill>
            </a:rPr>
            <a:t>Agriculture/ Water quality</a:t>
          </a:r>
        </a:p>
      </dgm:t>
    </dgm:pt>
    <dgm:pt modelId="{B80BB93C-62DB-6247-843B-E67445A7E604}" type="parTrans" cxnId="{C04DDFFF-ED8E-1546-B7BC-C5C3524D39E8}">
      <dgm:prSet/>
      <dgm:spPr/>
      <dgm:t>
        <a:bodyPr/>
        <a:lstStyle/>
        <a:p>
          <a:endParaRPr lang="en-US" sz="1200"/>
        </a:p>
      </dgm:t>
    </dgm:pt>
    <dgm:pt modelId="{1616FFD7-B61C-B94B-AD17-5E9DC9C62AE1}" type="sibTrans" cxnId="{C04DDFFF-ED8E-1546-B7BC-C5C3524D39E8}">
      <dgm:prSet/>
      <dgm:spPr/>
      <dgm:t>
        <a:bodyPr/>
        <a:lstStyle/>
        <a:p>
          <a:endParaRPr lang="en-US" sz="1200"/>
        </a:p>
      </dgm:t>
    </dgm:pt>
    <dgm:pt modelId="{AFD3A07B-2EFB-FF4B-AD98-C39F40FD3641}">
      <dgm:prSet phldrT="[Text]" custT="1"/>
      <dgm:spPr>
        <a:solidFill>
          <a:srgbClr val="4472C4">
            <a:alpha val="9804"/>
          </a:srgbClr>
        </a:solidFill>
      </dgm:spPr>
      <dgm:t>
        <a:bodyPr/>
        <a:lstStyle/>
        <a:p>
          <a:pPr algn="l"/>
          <a:r>
            <a:rPr lang="en-US" sz="1800" dirty="0">
              <a:solidFill>
                <a:schemeClr val="tx1">
                  <a:lumMod val="50000"/>
                  <a:lumOff val="50000"/>
                </a:schemeClr>
              </a:solidFill>
            </a:rPr>
            <a:t>Water recharge</a:t>
          </a:r>
        </a:p>
      </dgm:t>
    </dgm:pt>
    <dgm:pt modelId="{A2AB4EC3-D677-F84F-907E-107A6A4041A1}" type="parTrans" cxnId="{31384DC9-E64D-EB42-BBAA-2EE8A6C808F7}">
      <dgm:prSet/>
      <dgm:spPr/>
      <dgm:t>
        <a:bodyPr/>
        <a:lstStyle/>
        <a:p>
          <a:endParaRPr lang="en-US" sz="1200"/>
        </a:p>
      </dgm:t>
    </dgm:pt>
    <dgm:pt modelId="{D00C3D0E-A9F7-5C45-9F70-4F705A83795C}" type="sibTrans" cxnId="{31384DC9-E64D-EB42-BBAA-2EE8A6C808F7}">
      <dgm:prSet/>
      <dgm:spPr/>
      <dgm:t>
        <a:bodyPr/>
        <a:lstStyle/>
        <a:p>
          <a:endParaRPr lang="en-US" sz="1200"/>
        </a:p>
      </dgm:t>
    </dgm:pt>
    <dgm:pt modelId="{0071A1B2-B1C6-FB43-A7B1-2F42709AB67A}" type="pres">
      <dgm:prSet presAssocID="{9A4D1557-6D7A-D24C-8ACA-8288BD2CF95D}" presName="compositeShape" presStyleCnt="0">
        <dgm:presLayoutVars>
          <dgm:chMax val="7"/>
          <dgm:dir/>
          <dgm:resizeHandles val="exact"/>
        </dgm:presLayoutVars>
      </dgm:prSet>
      <dgm:spPr/>
    </dgm:pt>
    <dgm:pt modelId="{C13AF863-C6B2-3447-8F93-305222A45524}" type="pres">
      <dgm:prSet presAssocID="{648CEA6A-D55F-8949-963C-60BDAFDFE982}" presName="circ1" presStyleLbl="vennNode1" presStyleIdx="0" presStyleCnt="3" custLinFactNeighborX="27320" custLinFactNeighborY="-10418"/>
      <dgm:spPr/>
    </dgm:pt>
    <dgm:pt modelId="{02115C53-37CA-484E-B914-191B4A6F4557}" type="pres">
      <dgm:prSet presAssocID="{648CEA6A-D55F-8949-963C-60BDAFDFE982}" presName="circ1Tx" presStyleLbl="revTx" presStyleIdx="0" presStyleCnt="0">
        <dgm:presLayoutVars>
          <dgm:chMax val="0"/>
          <dgm:chPref val="0"/>
          <dgm:bulletEnabled val="1"/>
        </dgm:presLayoutVars>
      </dgm:prSet>
      <dgm:spPr/>
    </dgm:pt>
    <dgm:pt modelId="{6B76F722-B8AC-CB4B-AED2-FB6A0D5665A4}" type="pres">
      <dgm:prSet presAssocID="{0F411985-B60C-7341-98C6-6E645C32C485}" presName="circ2" presStyleLbl="vennNode1" presStyleIdx="1" presStyleCnt="3" custLinFactNeighborX="32413" custLinFactNeighborY="556"/>
      <dgm:spPr/>
    </dgm:pt>
    <dgm:pt modelId="{C17DD0E9-9878-7443-A247-AA14EB24F5DD}" type="pres">
      <dgm:prSet presAssocID="{0F411985-B60C-7341-98C6-6E645C32C485}" presName="circ2Tx" presStyleLbl="revTx" presStyleIdx="0" presStyleCnt="0">
        <dgm:presLayoutVars>
          <dgm:chMax val="0"/>
          <dgm:chPref val="0"/>
          <dgm:bulletEnabled val="1"/>
        </dgm:presLayoutVars>
      </dgm:prSet>
      <dgm:spPr/>
    </dgm:pt>
    <dgm:pt modelId="{66385EE8-744D-7446-BC6C-C2340075126F}" type="pres">
      <dgm:prSet presAssocID="{AFD3A07B-2EFB-FF4B-AD98-C39F40FD3641}" presName="circ3" presStyleLbl="vennNode1" presStyleIdx="2" presStyleCnt="3" custLinFactNeighborX="18984" custLinFactNeighborY="15369"/>
      <dgm:spPr/>
    </dgm:pt>
    <dgm:pt modelId="{F24D8396-7375-6A48-88C5-5836658FFEDC}" type="pres">
      <dgm:prSet presAssocID="{AFD3A07B-2EFB-FF4B-AD98-C39F40FD3641}" presName="circ3Tx" presStyleLbl="revTx" presStyleIdx="0" presStyleCnt="0">
        <dgm:presLayoutVars>
          <dgm:chMax val="0"/>
          <dgm:chPref val="0"/>
          <dgm:bulletEnabled val="1"/>
        </dgm:presLayoutVars>
      </dgm:prSet>
      <dgm:spPr/>
    </dgm:pt>
  </dgm:ptLst>
  <dgm:cxnLst>
    <dgm:cxn modelId="{66A0E305-27C9-024A-B6D2-298DE4E7525D}" srcId="{9A4D1557-6D7A-D24C-8ACA-8288BD2CF95D}" destId="{648CEA6A-D55F-8949-963C-60BDAFDFE982}" srcOrd="0" destOrd="0" parTransId="{316B473B-CB8A-C146-A839-410A00F65655}" sibTransId="{DE39EFE8-60C1-E142-A6EB-CB29BBF1ADB3}"/>
    <dgm:cxn modelId="{E3C47413-460F-934C-BEBD-00044BB55EA4}" type="presOf" srcId="{9A4D1557-6D7A-D24C-8ACA-8288BD2CF95D}" destId="{0071A1B2-B1C6-FB43-A7B1-2F42709AB67A}" srcOrd="0" destOrd="0" presId="urn:microsoft.com/office/officeart/2005/8/layout/venn1"/>
    <dgm:cxn modelId="{F139BA18-D7FC-BC4E-BD8B-628EBE71FBDB}" type="presOf" srcId="{648CEA6A-D55F-8949-963C-60BDAFDFE982}" destId="{C13AF863-C6B2-3447-8F93-305222A45524}" srcOrd="0" destOrd="0" presId="urn:microsoft.com/office/officeart/2005/8/layout/venn1"/>
    <dgm:cxn modelId="{20F18829-4377-4A49-85D9-9F94D5036861}" type="presOf" srcId="{AFD3A07B-2EFB-FF4B-AD98-C39F40FD3641}" destId="{66385EE8-744D-7446-BC6C-C2340075126F}" srcOrd="0" destOrd="0" presId="urn:microsoft.com/office/officeart/2005/8/layout/venn1"/>
    <dgm:cxn modelId="{A918D82E-3D8D-4D40-8ABB-B2DC70161D56}" type="presOf" srcId="{0F411985-B60C-7341-98C6-6E645C32C485}" destId="{C17DD0E9-9878-7443-A247-AA14EB24F5DD}" srcOrd="1" destOrd="0" presId="urn:microsoft.com/office/officeart/2005/8/layout/venn1"/>
    <dgm:cxn modelId="{97A9B03E-1101-FF40-B395-7434C1208096}" type="presOf" srcId="{648CEA6A-D55F-8949-963C-60BDAFDFE982}" destId="{02115C53-37CA-484E-B914-191B4A6F4557}" srcOrd="1" destOrd="0" presId="urn:microsoft.com/office/officeart/2005/8/layout/venn1"/>
    <dgm:cxn modelId="{7EC47440-A234-0142-A880-999045CE108E}" type="presOf" srcId="{0F411985-B60C-7341-98C6-6E645C32C485}" destId="{6B76F722-B8AC-CB4B-AED2-FB6A0D5665A4}" srcOrd="0" destOrd="0" presId="urn:microsoft.com/office/officeart/2005/8/layout/venn1"/>
    <dgm:cxn modelId="{CB0AE04A-56E5-2A4E-B4E8-D972A6EA3E9F}" type="presOf" srcId="{AFD3A07B-2EFB-FF4B-AD98-C39F40FD3641}" destId="{F24D8396-7375-6A48-88C5-5836658FFEDC}" srcOrd="1" destOrd="0" presId="urn:microsoft.com/office/officeart/2005/8/layout/venn1"/>
    <dgm:cxn modelId="{31384DC9-E64D-EB42-BBAA-2EE8A6C808F7}" srcId="{9A4D1557-6D7A-D24C-8ACA-8288BD2CF95D}" destId="{AFD3A07B-2EFB-FF4B-AD98-C39F40FD3641}" srcOrd="2" destOrd="0" parTransId="{A2AB4EC3-D677-F84F-907E-107A6A4041A1}" sibTransId="{D00C3D0E-A9F7-5C45-9F70-4F705A83795C}"/>
    <dgm:cxn modelId="{C04DDFFF-ED8E-1546-B7BC-C5C3524D39E8}" srcId="{9A4D1557-6D7A-D24C-8ACA-8288BD2CF95D}" destId="{0F411985-B60C-7341-98C6-6E645C32C485}" srcOrd="1" destOrd="0" parTransId="{B80BB93C-62DB-6247-843B-E67445A7E604}" sibTransId="{1616FFD7-B61C-B94B-AD17-5E9DC9C62AE1}"/>
    <dgm:cxn modelId="{966D9348-F12A-4942-90DF-A45556B17771}" type="presParOf" srcId="{0071A1B2-B1C6-FB43-A7B1-2F42709AB67A}" destId="{C13AF863-C6B2-3447-8F93-305222A45524}" srcOrd="0" destOrd="0" presId="urn:microsoft.com/office/officeart/2005/8/layout/venn1"/>
    <dgm:cxn modelId="{69CF035E-A959-2A46-A3D4-2EDBA1F08163}" type="presParOf" srcId="{0071A1B2-B1C6-FB43-A7B1-2F42709AB67A}" destId="{02115C53-37CA-484E-B914-191B4A6F4557}" srcOrd="1" destOrd="0" presId="urn:microsoft.com/office/officeart/2005/8/layout/venn1"/>
    <dgm:cxn modelId="{27B4D5C2-F49D-5742-B7D3-04ECD705A842}" type="presParOf" srcId="{0071A1B2-B1C6-FB43-A7B1-2F42709AB67A}" destId="{6B76F722-B8AC-CB4B-AED2-FB6A0D5665A4}" srcOrd="2" destOrd="0" presId="urn:microsoft.com/office/officeart/2005/8/layout/venn1"/>
    <dgm:cxn modelId="{DDB43AF7-7BAF-044B-87A3-7874A9AE2573}" type="presParOf" srcId="{0071A1B2-B1C6-FB43-A7B1-2F42709AB67A}" destId="{C17DD0E9-9878-7443-A247-AA14EB24F5DD}" srcOrd="3" destOrd="0" presId="urn:microsoft.com/office/officeart/2005/8/layout/venn1"/>
    <dgm:cxn modelId="{8C7A3924-7100-B94A-A19C-268C7638863D}" type="presParOf" srcId="{0071A1B2-B1C6-FB43-A7B1-2F42709AB67A}" destId="{66385EE8-744D-7446-BC6C-C2340075126F}" srcOrd="4" destOrd="0" presId="urn:microsoft.com/office/officeart/2005/8/layout/venn1"/>
    <dgm:cxn modelId="{081C1696-E748-2343-A783-23023BC1114A}" type="presParOf" srcId="{0071A1B2-B1C6-FB43-A7B1-2F42709AB67A}" destId="{F24D8396-7375-6A48-88C5-5836658FFEDC}"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3AF863-C6B2-3447-8F93-305222A45524}">
      <dsp:nvSpPr>
        <dsp:cNvPr id="0" name=""/>
        <dsp:cNvSpPr/>
      </dsp:nvSpPr>
      <dsp:spPr>
        <a:xfrm>
          <a:off x="3142293" y="0"/>
          <a:ext cx="2668587" cy="2668587"/>
        </a:xfrm>
        <a:prstGeom prst="ellipse">
          <a:avLst/>
        </a:prstGeom>
        <a:solidFill>
          <a:schemeClr val="accent6">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r>
            <a:rPr lang="en-US" sz="1800" kern="1200" dirty="0"/>
            <a:t>Wetlands</a:t>
          </a:r>
        </a:p>
      </dsp:txBody>
      <dsp:txXfrm>
        <a:off x="3498105" y="467002"/>
        <a:ext cx="1956963" cy="1200864"/>
      </dsp:txXfrm>
    </dsp:sp>
    <dsp:sp modelId="{6B76F722-B8AC-CB4B-AED2-FB6A0D5665A4}">
      <dsp:nvSpPr>
        <dsp:cNvPr id="0" name=""/>
        <dsp:cNvSpPr/>
      </dsp:nvSpPr>
      <dsp:spPr>
        <a:xfrm>
          <a:off x="4241120" y="1738299"/>
          <a:ext cx="2668587" cy="2668587"/>
        </a:xfrm>
        <a:prstGeom prst="ellipse">
          <a:avLst/>
        </a:prstGeom>
        <a:solidFill>
          <a:schemeClr val="accent2">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r" defTabSz="800100">
            <a:lnSpc>
              <a:spcPct val="90000"/>
            </a:lnSpc>
            <a:spcBef>
              <a:spcPct val="0"/>
            </a:spcBef>
            <a:spcAft>
              <a:spcPct val="35000"/>
            </a:spcAft>
            <a:buNone/>
          </a:pPr>
          <a:r>
            <a:rPr lang="en-US" sz="1800" kern="1200" dirty="0"/>
            <a:t>Agriculture/ Water quality</a:t>
          </a:r>
        </a:p>
      </dsp:txBody>
      <dsp:txXfrm>
        <a:off x="5057263" y="2427684"/>
        <a:ext cx="1601152" cy="1467722"/>
      </dsp:txXfrm>
    </dsp:sp>
    <dsp:sp modelId="{66385EE8-744D-7446-BC6C-C2340075126F}">
      <dsp:nvSpPr>
        <dsp:cNvPr id="0" name=""/>
        <dsp:cNvSpPr/>
      </dsp:nvSpPr>
      <dsp:spPr>
        <a:xfrm>
          <a:off x="1956925" y="1779058"/>
          <a:ext cx="2668587" cy="2668587"/>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en-US" sz="1800" kern="1200" dirty="0"/>
            <a:t>Water recharge</a:t>
          </a:r>
        </a:p>
      </dsp:txBody>
      <dsp:txXfrm>
        <a:off x="2208217" y="2468442"/>
        <a:ext cx="1601152" cy="14677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3AF863-C6B2-3447-8F93-305222A45524}">
      <dsp:nvSpPr>
        <dsp:cNvPr id="0" name=""/>
        <dsp:cNvSpPr/>
      </dsp:nvSpPr>
      <dsp:spPr>
        <a:xfrm>
          <a:off x="3142293" y="0"/>
          <a:ext cx="2668587" cy="2668587"/>
        </a:xfrm>
        <a:prstGeom prst="ellipse">
          <a:avLst/>
        </a:prstGeom>
        <a:solidFill>
          <a:schemeClr val="accent6">
            <a:alpha val="50000"/>
          </a:schemeClr>
        </a:solidFill>
        <a:ln w="38100" cap="flat" cmpd="sng" algn="ctr">
          <a:solidFill>
            <a:srgbClr val="C00000"/>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r>
            <a:rPr lang="en-US" sz="1800" kern="1200" dirty="0"/>
            <a:t>Wetlands</a:t>
          </a:r>
        </a:p>
      </dsp:txBody>
      <dsp:txXfrm>
        <a:off x="3498105" y="467002"/>
        <a:ext cx="1956963" cy="1200864"/>
      </dsp:txXfrm>
    </dsp:sp>
    <dsp:sp modelId="{6B76F722-B8AC-CB4B-AED2-FB6A0D5665A4}">
      <dsp:nvSpPr>
        <dsp:cNvPr id="0" name=""/>
        <dsp:cNvSpPr/>
      </dsp:nvSpPr>
      <dsp:spPr>
        <a:xfrm>
          <a:off x="4241120" y="1738299"/>
          <a:ext cx="2668587" cy="2668587"/>
        </a:xfrm>
        <a:prstGeom prst="ellipse">
          <a:avLst/>
        </a:prstGeom>
        <a:solidFill>
          <a:srgbClr val="ED7D31">
            <a:alpha val="7843"/>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r" defTabSz="800100">
            <a:lnSpc>
              <a:spcPct val="90000"/>
            </a:lnSpc>
            <a:spcBef>
              <a:spcPct val="0"/>
            </a:spcBef>
            <a:spcAft>
              <a:spcPct val="35000"/>
            </a:spcAft>
            <a:buNone/>
          </a:pPr>
          <a:r>
            <a:rPr lang="en-US" sz="1800" kern="1200" dirty="0">
              <a:solidFill>
                <a:schemeClr val="tx1">
                  <a:lumMod val="50000"/>
                  <a:lumOff val="50000"/>
                </a:schemeClr>
              </a:solidFill>
            </a:rPr>
            <a:t>Agriculture/ Water quality</a:t>
          </a:r>
        </a:p>
      </dsp:txBody>
      <dsp:txXfrm>
        <a:off x="5057263" y="2427684"/>
        <a:ext cx="1601152" cy="1467722"/>
      </dsp:txXfrm>
    </dsp:sp>
    <dsp:sp modelId="{66385EE8-744D-7446-BC6C-C2340075126F}">
      <dsp:nvSpPr>
        <dsp:cNvPr id="0" name=""/>
        <dsp:cNvSpPr/>
      </dsp:nvSpPr>
      <dsp:spPr>
        <a:xfrm>
          <a:off x="1956925" y="1779058"/>
          <a:ext cx="2668587" cy="2668587"/>
        </a:xfrm>
        <a:prstGeom prst="ellipse">
          <a:avLst/>
        </a:prstGeom>
        <a:solidFill>
          <a:srgbClr val="4472C4">
            <a:alpha val="9804"/>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en-US" sz="1800" kern="1200" dirty="0">
              <a:solidFill>
                <a:schemeClr val="tx1">
                  <a:lumMod val="50000"/>
                  <a:lumOff val="50000"/>
                </a:schemeClr>
              </a:solidFill>
            </a:rPr>
            <a:t>Water recharge</a:t>
          </a:r>
        </a:p>
      </dsp:txBody>
      <dsp:txXfrm>
        <a:off x="2208217" y="2468442"/>
        <a:ext cx="1601152" cy="1467722"/>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6922165F-9B9B-4342-883C-1A5A21B84E4B}" type="datetime1">
              <a:rPr lang="x-none" altLang="ko-KR" smtClean="0"/>
              <a:t>2024-05-10</a:t>
            </a:fld>
            <a:endParaRPr lang="en-US"/>
          </a:p>
        </p:txBody>
      </p:sp>
      <p:sp>
        <p:nvSpPr>
          <p:cNvPr id="4" name="Footer Placeholder 3"/>
          <p:cNvSpPr>
            <a:spLocks noGrp="1"/>
          </p:cNvSpPr>
          <p:nvPr>
            <p:ph type="ftr" sz="quarter" idx="2"/>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2900"/>
          </a:xfrm>
          <a:prstGeom prst="rect">
            <a:avLst/>
          </a:prstGeom>
        </p:spPr>
        <p:txBody>
          <a:bodyPr vert="horz" lIns="91440" tIns="45720" rIns="91440" bIns="45720" rtlCol="0" anchor="b"/>
          <a:lstStyle>
            <a:lvl1pPr algn="r">
              <a:defRPr sz="1200"/>
            </a:lvl1pPr>
          </a:lstStyle>
          <a:p>
            <a:fld id="{A2BC50B1-5971-4E45-AF84-FB11FED7AC70}" type="slidenum">
              <a:rPr lang="en-US" smtClean="0"/>
              <a:t>‹#›</a:t>
            </a:fld>
            <a:endParaRPr lang="en-US"/>
          </a:p>
        </p:txBody>
      </p:sp>
    </p:spTree>
    <p:extLst>
      <p:ext uri="{BB962C8B-B14F-4D97-AF65-F5344CB8AC3E}">
        <p14:creationId xmlns:p14="http://schemas.microsoft.com/office/powerpoint/2010/main" val="2342591664"/>
      </p:ext>
    </p:extLst>
  </p:cSld>
  <p:clrMap bg1="lt1" tx1="dk1" bg2="lt2" tx2="dk2" accent1="accent1" accent2="accent2" accent3="accent3" accent4="accent4" accent5="accent5" accent6="accent6" hlink="hlink" folHlink="folHlink"/>
  <p:hf ftr="0" dt="0"/>
</p:handoutMaster>
</file>

<file path=ppt/media/image10.svg>
</file>

<file path=ppt/media/image11.jpeg>
</file>

<file path=ppt/media/image12.jpeg>
</file>

<file path=ppt/media/image12.png>
</file>

<file path=ppt/media/image13.jpeg>
</file>

<file path=ppt/media/image14.jpeg>
</file>

<file path=ppt/media/image15.jpeg>
</file>

<file path=ppt/media/image15.png>
</file>

<file path=ppt/media/image16.jpeg>
</file>

<file path=ppt/media/image17.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5BF9AE29-92D2-3344-A584-CB6CF1313123}" type="datetime1">
              <a:rPr lang="x-none" altLang="ko-KR" smtClean="0"/>
              <a:t>2024-05-10</a:t>
            </a:fld>
            <a:endParaRPr lang="en-US"/>
          </a:p>
        </p:txBody>
      </p:sp>
      <p:sp>
        <p:nvSpPr>
          <p:cNvPr id="4" name="Slide Image Placeholder 3"/>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3A2C6385-485E-9A44-AB71-7E6A71C38AE2}" type="slidenum">
              <a:rPr lang="en-US" smtClean="0"/>
              <a:t>‹#›</a:t>
            </a:fld>
            <a:endParaRPr lang="en-US"/>
          </a:p>
        </p:txBody>
      </p:sp>
    </p:spTree>
    <p:extLst>
      <p:ext uri="{BB962C8B-B14F-4D97-AF65-F5344CB8AC3E}">
        <p14:creationId xmlns:p14="http://schemas.microsoft.com/office/powerpoint/2010/main" val="2163351949"/>
      </p:ext>
    </p:extLst>
  </p:cSld>
  <p:clrMap bg1="lt1" tx1="dk1" bg2="lt2" tx2="dk2" accent1="accent1" accent2="accent2" accent3="accent3" accent4="accent4" accent5="accent5" accent6="accent6" hlink="hlink" folHlink="folHlink"/>
  <p:hf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nepis.epa.gov/Exe/ZyPDF.cgi/500025PY.PDF?Dockey=500025PY.PDF"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머리글 개체 틀 3"/>
          <p:cNvSpPr>
            <a:spLocks noGrp="1"/>
          </p:cNvSpPr>
          <p:nvPr>
            <p:ph type="hdr" sz="quarter"/>
          </p:nvPr>
        </p:nvSpPr>
        <p:spPr/>
        <p:txBody>
          <a:bodyPr/>
          <a:lstStyle/>
          <a:p>
            <a:endParaRPr lang="en-US"/>
          </a:p>
        </p:txBody>
      </p:sp>
      <p:sp>
        <p:nvSpPr>
          <p:cNvPr id="5" name="슬라이드 번호 개체 틀 4"/>
          <p:cNvSpPr>
            <a:spLocks noGrp="1"/>
          </p:cNvSpPr>
          <p:nvPr>
            <p:ph type="sldNum" sz="quarter" idx="5"/>
          </p:nvPr>
        </p:nvSpPr>
        <p:spPr/>
        <p:txBody>
          <a:bodyPr/>
          <a:lstStyle/>
          <a:p>
            <a:fld id="{3A2C6385-485E-9A44-AB71-7E6A71C38AE2}" type="slidenum">
              <a:rPr lang="en-US" smtClean="0"/>
              <a:t>1</a:t>
            </a:fld>
            <a:endParaRPr lang="en-US"/>
          </a:p>
        </p:txBody>
      </p:sp>
    </p:spTree>
    <p:extLst>
      <p:ext uri="{BB962C8B-B14F-4D97-AF65-F5344CB8AC3E}">
        <p14:creationId xmlns:p14="http://schemas.microsoft.com/office/powerpoint/2010/main" val="1005583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latin typeface="Times New Roman" panose="02020603050405020304" pitchFamily="18" charset="0"/>
                <a:cs typeface="Times New Roman" panose="02020603050405020304" pitchFamily="18" charset="0"/>
              </a:rPr>
              <a:t>Providing a diverse spectrum of benefits</a:t>
            </a:r>
          </a:p>
          <a:p>
            <a:endParaRPr lang="en-US" altLang="ko-KR" dirty="0">
              <a:latin typeface="Times New Roman" panose="02020603050405020304" pitchFamily="18" charset="0"/>
              <a:cs typeface="Times New Roman" panose="02020603050405020304" pitchFamily="18" charset="0"/>
            </a:endParaRPr>
          </a:p>
          <a:p>
            <a:r>
              <a:rPr lang="en-US" altLang="ko-KR" b="1" i="1" dirty="0">
                <a:solidFill>
                  <a:srgbClr val="5C6E7B"/>
                </a:solidFill>
                <a:effectLst/>
                <a:latin typeface="Charter Bold"/>
              </a:rPr>
              <a:t>Wetlands are important features in the landscape that provide numerous beneficial services for people and for fish and wildlife. Some of these services, or functions, include protecting and improving water quality, providing fish and wildlife habitats, storing floodwaters and maintaining surface water flow during dry periods.</a:t>
            </a:r>
            <a:endParaRPr lang="ko-KR" altLang="en-US" dirty="0"/>
          </a:p>
        </p:txBody>
      </p:sp>
      <p:sp>
        <p:nvSpPr>
          <p:cNvPr id="4" name="머리글 개체 틀 3"/>
          <p:cNvSpPr>
            <a:spLocks noGrp="1"/>
          </p:cNvSpPr>
          <p:nvPr>
            <p:ph type="hdr" sz="quarter"/>
          </p:nvPr>
        </p:nvSpPr>
        <p:spPr/>
        <p:txBody>
          <a:bodyPr/>
          <a:lstStyle/>
          <a:p>
            <a:endParaRPr lang="en-US"/>
          </a:p>
        </p:txBody>
      </p:sp>
      <p:sp>
        <p:nvSpPr>
          <p:cNvPr id="5" name="슬라이드 번호 개체 틀 4"/>
          <p:cNvSpPr>
            <a:spLocks noGrp="1"/>
          </p:cNvSpPr>
          <p:nvPr>
            <p:ph type="sldNum" sz="quarter" idx="5"/>
          </p:nvPr>
        </p:nvSpPr>
        <p:spPr/>
        <p:txBody>
          <a:bodyPr/>
          <a:lstStyle/>
          <a:p>
            <a:fld id="{3A2C6385-485E-9A44-AB71-7E6A71C38AE2}" type="slidenum">
              <a:rPr lang="en-US" smtClean="0"/>
              <a:t>5</a:t>
            </a:fld>
            <a:endParaRPr lang="en-US"/>
          </a:p>
        </p:txBody>
      </p:sp>
    </p:spTree>
    <p:extLst>
      <p:ext uri="{BB962C8B-B14F-4D97-AF65-F5344CB8AC3E}">
        <p14:creationId xmlns:p14="http://schemas.microsoft.com/office/powerpoint/2010/main" val="31370750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b="1" i="0" dirty="0">
                <a:solidFill>
                  <a:srgbClr val="2C4C61"/>
                </a:solidFill>
                <a:effectLst/>
                <a:latin typeface="Charter"/>
              </a:rPr>
              <a:t>Marshes</a:t>
            </a:r>
            <a:r>
              <a:rPr lang="en-US" altLang="ko-KR" b="0" i="0" dirty="0">
                <a:solidFill>
                  <a:srgbClr val="2C4C61"/>
                </a:solidFill>
                <a:effectLst/>
                <a:latin typeface="Charter"/>
              </a:rPr>
              <a:t> This type of wetland is often populated by soft-stemmed plants (e.g. – grasses, rushes or reeds) and situated alongside lakes and streams. Marshes function as a transition point between the aquatic and terrestrial ecosystems.</a:t>
            </a:r>
          </a:p>
          <a:p>
            <a:endParaRPr lang="en-US" altLang="ko-KR" b="0" i="0" dirty="0">
              <a:solidFill>
                <a:srgbClr val="2C4C61"/>
              </a:solidFill>
              <a:effectLst/>
              <a:latin typeface="Charter"/>
            </a:endParaRPr>
          </a:p>
          <a:p>
            <a:r>
              <a:rPr lang="en-US" altLang="ko-KR" b="1" i="0" dirty="0">
                <a:solidFill>
                  <a:srgbClr val="2C4C61"/>
                </a:solidFill>
                <a:effectLst/>
                <a:latin typeface="Charter"/>
              </a:rPr>
              <a:t>Swamps</a:t>
            </a:r>
            <a:r>
              <a:rPr lang="en-US" altLang="ko-KR" b="0" i="0" dirty="0">
                <a:solidFill>
                  <a:srgbClr val="2C4C61"/>
                </a:solidFill>
                <a:effectLst/>
                <a:latin typeface="Charter"/>
              </a:rPr>
              <a:t> and other wetlands have traditionally held a very low property value compared to fields, prairies, or woodlands. They have a reputation for being unproductive land that cannot easily be utilized for human activities, other than perhaps hunting and trapping</a:t>
            </a:r>
          </a:p>
          <a:p>
            <a:endParaRPr lang="en-US" altLang="ko-KR" b="0" i="0" dirty="0">
              <a:solidFill>
                <a:srgbClr val="2C4C61"/>
              </a:solidFill>
              <a:effectLst/>
              <a:latin typeface="Charter"/>
            </a:endParaRPr>
          </a:p>
          <a:p>
            <a:r>
              <a:rPr lang="en-US" altLang="ko-KR" b="1" i="0" dirty="0">
                <a:solidFill>
                  <a:srgbClr val="2C4C61"/>
                </a:solidFill>
                <a:effectLst/>
                <a:latin typeface="Charter"/>
              </a:rPr>
              <a:t>Bogs </a:t>
            </a:r>
            <a:r>
              <a:rPr lang="en-US" altLang="ko-KR" b="0" i="0" dirty="0">
                <a:solidFill>
                  <a:srgbClr val="2C4C61"/>
                </a:solidFill>
                <a:effectLst/>
                <a:latin typeface="Charter"/>
              </a:rPr>
              <a:t>are freshwater wetlands, often formed in old glacial lakes, characterized by spongy peat deposits, evergreen trees and shrubs, and a floor covered by a thick carpet of sphagnum moss.</a:t>
            </a:r>
          </a:p>
          <a:p>
            <a:endParaRPr lang="en-US" altLang="ko-KR" b="0" i="0" dirty="0">
              <a:solidFill>
                <a:srgbClr val="2C4C61"/>
              </a:solidFill>
              <a:effectLst/>
              <a:latin typeface="Charter"/>
            </a:endParaRPr>
          </a:p>
          <a:p>
            <a:r>
              <a:rPr lang="en-US" altLang="ko-KR" b="1" i="0" dirty="0">
                <a:solidFill>
                  <a:srgbClr val="2C4C61"/>
                </a:solidFill>
                <a:effectLst/>
                <a:latin typeface="Charter"/>
              </a:rPr>
              <a:t>Fens </a:t>
            </a:r>
            <a:r>
              <a:rPr lang="en-US" altLang="ko-KR" b="0" i="0" dirty="0">
                <a:solidFill>
                  <a:srgbClr val="2C4C61"/>
                </a:solidFill>
                <a:effectLst/>
                <a:latin typeface="Charter"/>
              </a:rPr>
              <a:t>are freshwater peat-forming wetlands covered mostly by grasses, sedges, reeds, and wildflowers. (</a:t>
            </a:r>
            <a:r>
              <a:rPr lang="en-US" altLang="ko-KR" b="0" i="0" u="none" strike="noStrike" dirty="0">
                <a:solidFill>
                  <a:srgbClr val="3D92CC"/>
                </a:solidFill>
                <a:effectLst/>
                <a:latin typeface="Charter"/>
                <a:hlinkClick r:id="rId3"/>
              </a:rPr>
              <a:t>source</a:t>
            </a:r>
            <a:r>
              <a:rPr lang="en-US" altLang="ko-KR" b="0" i="0" dirty="0">
                <a:solidFill>
                  <a:srgbClr val="2C4C61"/>
                </a:solidFill>
                <a:effectLst/>
                <a:latin typeface="Charter"/>
              </a:rPr>
              <a:t>) They may also occur along large lakes and rivers where seasonal changes in water level maintain wet soils with few woody plants.</a:t>
            </a:r>
            <a:endParaRPr lang="ko-KR" altLang="en-US" dirty="0"/>
          </a:p>
        </p:txBody>
      </p:sp>
      <p:sp>
        <p:nvSpPr>
          <p:cNvPr id="4" name="머리글 개체 틀 3"/>
          <p:cNvSpPr>
            <a:spLocks noGrp="1"/>
          </p:cNvSpPr>
          <p:nvPr>
            <p:ph type="hdr" sz="quarter"/>
          </p:nvPr>
        </p:nvSpPr>
        <p:spPr/>
        <p:txBody>
          <a:bodyPr/>
          <a:lstStyle/>
          <a:p>
            <a:endParaRPr lang="en-US"/>
          </a:p>
        </p:txBody>
      </p:sp>
      <p:sp>
        <p:nvSpPr>
          <p:cNvPr id="5" name="슬라이드 번호 개체 틀 4"/>
          <p:cNvSpPr>
            <a:spLocks noGrp="1"/>
          </p:cNvSpPr>
          <p:nvPr>
            <p:ph type="sldNum" sz="quarter" idx="5"/>
          </p:nvPr>
        </p:nvSpPr>
        <p:spPr/>
        <p:txBody>
          <a:bodyPr/>
          <a:lstStyle/>
          <a:p>
            <a:fld id="{3A2C6385-485E-9A44-AB71-7E6A71C38AE2}" type="slidenum">
              <a:rPr lang="en-US" smtClean="0"/>
              <a:t>6</a:t>
            </a:fld>
            <a:endParaRPr lang="en-US"/>
          </a:p>
        </p:txBody>
      </p:sp>
    </p:spTree>
    <p:extLst>
      <p:ext uri="{BB962C8B-B14F-4D97-AF65-F5344CB8AC3E}">
        <p14:creationId xmlns:p14="http://schemas.microsoft.com/office/powerpoint/2010/main" val="36496812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29D4646-D4E6-DB45-A577-DB71E6F99205}" type="datetime1">
              <a:rPr lang="en-US" smtClean="0"/>
              <a:t>5/10/2024</a:t>
            </a:fld>
            <a:endParaRPr lang="en-US"/>
          </a:p>
        </p:txBody>
      </p:sp>
      <p:sp>
        <p:nvSpPr>
          <p:cNvPr id="5" name="Footer Placeholder 4"/>
          <p:cNvSpPr>
            <a:spLocks noGrp="1"/>
          </p:cNvSpPr>
          <p:nvPr>
            <p:ph type="ftr" sz="quarter" idx="11"/>
          </p:nvPr>
        </p:nvSpPr>
        <p:spPr/>
        <p:txBody>
          <a:bodyPr/>
          <a:lstStyle>
            <a:lvl1pPr>
              <a:defRPr sz="700" b="0"/>
            </a:lvl1pPr>
          </a:lstStyle>
          <a:p>
            <a:r>
              <a:rPr lang="en-US" sz="1000" dirty="0">
                <a:solidFill>
                  <a:srgbClr val="000000"/>
                </a:solidFill>
                <a:highlight>
                  <a:srgbClr val="FFFFFF"/>
                </a:highlight>
                <a:latin typeface="Arial" panose="020B0604020202020204" pitchFamily="34" charset="0"/>
              </a:rPr>
              <a:t>Designing Nature to Enhance Resilience of Built Infrastructure</a:t>
            </a:r>
            <a:endParaRPr lang="en-US" sz="600" dirty="0">
              <a:solidFill>
                <a:srgbClr val="000000"/>
              </a:solidFill>
            </a:endParaRPr>
          </a:p>
          <a:p>
            <a:r>
              <a:rPr lang="en-US" sz="1000" dirty="0">
                <a:solidFill>
                  <a:srgbClr val="000000"/>
                </a:solidFill>
                <a:highlight>
                  <a:srgbClr val="FFFFFF"/>
                </a:highlight>
                <a:latin typeface="Arial" panose="020B0604020202020204" pitchFamily="34" charset="0"/>
              </a:rPr>
              <a:t>(GR40695)</a:t>
            </a:r>
            <a:endParaRPr lang="en-US" sz="600" dirty="0">
              <a:solidFill>
                <a:srgbClr val="000000"/>
              </a:solidFill>
            </a:endParaRPr>
          </a:p>
        </p:txBody>
      </p:sp>
      <p:sp>
        <p:nvSpPr>
          <p:cNvPr id="6" name="Slide Number Placeholder 5"/>
          <p:cNvSpPr>
            <a:spLocks noGrp="1"/>
          </p:cNvSpPr>
          <p:nvPr>
            <p:ph type="sldNum" sz="quarter" idx="12"/>
          </p:nvPr>
        </p:nvSpPr>
        <p:spPr/>
        <p:txBody>
          <a:bodyPr/>
          <a:lstStyle/>
          <a:p>
            <a:fld id="{24B4593C-3B63-5944-99E1-49FCDD5F0682}" type="slidenum">
              <a:rPr lang="en-US" smtClean="0"/>
              <a:t>‹#›</a:t>
            </a:fld>
            <a:endParaRPr lang="en-US"/>
          </a:p>
        </p:txBody>
      </p:sp>
      <p:pic>
        <p:nvPicPr>
          <p:cNvPr id="1026" name="Picture 2">
            <a:extLst>
              <a:ext uri="{FF2B5EF4-FFF2-40B4-BE49-F238E27FC236}">
                <a16:creationId xmlns:a16="http://schemas.microsoft.com/office/drawing/2014/main" id="{C61BDC35-9C02-C61B-D2FC-441C9E81C65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59692" y="6356350"/>
            <a:ext cx="356797" cy="505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39573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083D2B-5341-6B44-8F92-0BD7A639731C}" type="datetime1">
              <a:rPr lang="en-US" smtClean="0"/>
              <a:t>5/10/2024</a:t>
            </a:fld>
            <a:endParaRPr lang="en-US"/>
          </a:p>
        </p:txBody>
      </p:sp>
      <p:sp>
        <p:nvSpPr>
          <p:cNvPr id="5" name="Footer Placeholder 4"/>
          <p:cNvSpPr>
            <a:spLocks noGrp="1"/>
          </p:cNvSpPr>
          <p:nvPr>
            <p:ph type="ftr" sz="quarter" idx="11"/>
          </p:nvPr>
        </p:nvSpPr>
        <p:spPr/>
        <p:txBody>
          <a:bodyPr/>
          <a:lstStyle/>
          <a:p>
            <a:r>
              <a:rPr lang="en-US"/>
              <a:t>Designing Nature to Enhance Resilience of Built Infrastructure (GR40695)</a:t>
            </a:r>
          </a:p>
        </p:txBody>
      </p:sp>
      <p:sp>
        <p:nvSpPr>
          <p:cNvPr id="6" name="Slide Number Placeholder 5"/>
          <p:cNvSpPr>
            <a:spLocks noGrp="1"/>
          </p:cNvSpPr>
          <p:nvPr>
            <p:ph type="sldNum" sz="quarter" idx="12"/>
          </p:nvPr>
        </p:nvSpPr>
        <p:spPr/>
        <p:txBody>
          <a:bodyPr/>
          <a:lstStyle/>
          <a:p>
            <a:fld id="{24B4593C-3B63-5944-99E1-49FCDD5F0682}" type="slidenum">
              <a:rPr lang="en-US" smtClean="0"/>
              <a:t>‹#›</a:t>
            </a:fld>
            <a:endParaRPr lang="en-US"/>
          </a:p>
        </p:txBody>
      </p:sp>
    </p:spTree>
    <p:extLst>
      <p:ext uri="{BB962C8B-B14F-4D97-AF65-F5344CB8AC3E}">
        <p14:creationId xmlns:p14="http://schemas.microsoft.com/office/powerpoint/2010/main" val="990844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3F9BEA-732F-5E44-B203-7059C41D7D93}" type="datetime1">
              <a:rPr lang="en-US" smtClean="0"/>
              <a:t>5/10/2024</a:t>
            </a:fld>
            <a:endParaRPr lang="en-US"/>
          </a:p>
        </p:txBody>
      </p:sp>
      <p:sp>
        <p:nvSpPr>
          <p:cNvPr id="5" name="Footer Placeholder 4"/>
          <p:cNvSpPr>
            <a:spLocks noGrp="1"/>
          </p:cNvSpPr>
          <p:nvPr>
            <p:ph type="ftr" sz="quarter" idx="11"/>
          </p:nvPr>
        </p:nvSpPr>
        <p:spPr/>
        <p:txBody>
          <a:bodyPr/>
          <a:lstStyle/>
          <a:p>
            <a:r>
              <a:rPr lang="en-US"/>
              <a:t>Designing Nature to Enhance Resilience of Built Infrastructure (GR40695)</a:t>
            </a:r>
          </a:p>
        </p:txBody>
      </p:sp>
      <p:sp>
        <p:nvSpPr>
          <p:cNvPr id="6" name="Slide Number Placeholder 5"/>
          <p:cNvSpPr>
            <a:spLocks noGrp="1"/>
          </p:cNvSpPr>
          <p:nvPr>
            <p:ph type="sldNum" sz="quarter" idx="12"/>
          </p:nvPr>
        </p:nvSpPr>
        <p:spPr/>
        <p:txBody>
          <a:bodyPr/>
          <a:lstStyle/>
          <a:p>
            <a:fld id="{24B4593C-3B63-5944-99E1-49FCDD5F0682}" type="slidenum">
              <a:rPr lang="en-US" smtClean="0"/>
              <a:t>‹#›</a:t>
            </a:fld>
            <a:endParaRPr lang="en-US"/>
          </a:p>
        </p:txBody>
      </p:sp>
    </p:spTree>
    <p:extLst>
      <p:ext uri="{BB962C8B-B14F-4D97-AF65-F5344CB8AC3E}">
        <p14:creationId xmlns:p14="http://schemas.microsoft.com/office/powerpoint/2010/main" val="308805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32EFC0-8B28-4248-915D-2A5F5D96200D}" type="datetime1">
              <a:rPr lang="en-US" smtClean="0"/>
              <a:t>5/10/2024</a:t>
            </a:fld>
            <a:endParaRPr lang="en-US"/>
          </a:p>
        </p:txBody>
      </p:sp>
      <p:sp>
        <p:nvSpPr>
          <p:cNvPr id="5" name="Footer Placeholder 4"/>
          <p:cNvSpPr>
            <a:spLocks noGrp="1"/>
          </p:cNvSpPr>
          <p:nvPr>
            <p:ph type="ftr" sz="quarter" idx="11"/>
          </p:nvPr>
        </p:nvSpPr>
        <p:spPr>
          <a:xfrm>
            <a:off x="4038600" y="6492875"/>
            <a:ext cx="4114800" cy="365125"/>
          </a:xfrm>
        </p:spPr>
        <p:txBody>
          <a:bodyPr/>
          <a:lstStyle>
            <a:lvl1pPr>
              <a:defRPr>
                <a:solidFill>
                  <a:srgbClr val="C00000"/>
                </a:solidFill>
              </a:defRPr>
            </a:lvl1pPr>
          </a:lstStyle>
          <a:p>
            <a:r>
              <a:rPr lang="en-US"/>
              <a:t>Designing Nature to Enhance Resilience of Built Infrastructure (GR40695)</a:t>
            </a:r>
            <a:endParaRPr lang="en-US" dirty="0"/>
          </a:p>
        </p:txBody>
      </p:sp>
      <p:sp>
        <p:nvSpPr>
          <p:cNvPr id="6" name="Slide Number Placeholder 5"/>
          <p:cNvSpPr>
            <a:spLocks noGrp="1"/>
          </p:cNvSpPr>
          <p:nvPr>
            <p:ph type="sldNum" sz="quarter" idx="12"/>
          </p:nvPr>
        </p:nvSpPr>
        <p:spPr/>
        <p:txBody>
          <a:bodyPr/>
          <a:lstStyle/>
          <a:p>
            <a:fld id="{24B4593C-3B63-5944-99E1-49FCDD5F0682}" type="slidenum">
              <a:rPr lang="en-US" smtClean="0"/>
              <a:t>‹#›</a:t>
            </a:fld>
            <a:endParaRPr lang="en-US"/>
          </a:p>
        </p:txBody>
      </p:sp>
    </p:spTree>
    <p:extLst>
      <p:ext uri="{BB962C8B-B14F-4D97-AF65-F5344CB8AC3E}">
        <p14:creationId xmlns:p14="http://schemas.microsoft.com/office/powerpoint/2010/main" val="4286660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948EF5-E9AC-F949-A8E6-51EB4881116E}" type="datetime1">
              <a:rPr lang="en-US" smtClean="0"/>
              <a:t>5/10/2024</a:t>
            </a:fld>
            <a:endParaRPr lang="en-US"/>
          </a:p>
        </p:txBody>
      </p:sp>
      <p:sp>
        <p:nvSpPr>
          <p:cNvPr id="5" name="Footer Placeholder 4"/>
          <p:cNvSpPr>
            <a:spLocks noGrp="1"/>
          </p:cNvSpPr>
          <p:nvPr>
            <p:ph type="ftr" sz="quarter" idx="11"/>
          </p:nvPr>
        </p:nvSpPr>
        <p:spPr/>
        <p:txBody>
          <a:bodyPr/>
          <a:lstStyle/>
          <a:p>
            <a:r>
              <a:rPr lang="en-US"/>
              <a:t>Designing Nature to Enhance Resilience of Built Infrastructure (GR40695)</a:t>
            </a:r>
          </a:p>
        </p:txBody>
      </p:sp>
      <p:sp>
        <p:nvSpPr>
          <p:cNvPr id="6" name="Slide Number Placeholder 5"/>
          <p:cNvSpPr>
            <a:spLocks noGrp="1"/>
          </p:cNvSpPr>
          <p:nvPr>
            <p:ph type="sldNum" sz="quarter" idx="12"/>
          </p:nvPr>
        </p:nvSpPr>
        <p:spPr/>
        <p:txBody>
          <a:bodyPr/>
          <a:lstStyle/>
          <a:p>
            <a:fld id="{24B4593C-3B63-5944-99E1-49FCDD5F0682}" type="slidenum">
              <a:rPr lang="en-US" smtClean="0"/>
              <a:t>‹#›</a:t>
            </a:fld>
            <a:endParaRPr lang="en-US"/>
          </a:p>
        </p:txBody>
      </p:sp>
    </p:spTree>
    <p:extLst>
      <p:ext uri="{BB962C8B-B14F-4D97-AF65-F5344CB8AC3E}">
        <p14:creationId xmlns:p14="http://schemas.microsoft.com/office/powerpoint/2010/main" val="18742519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3797BF5-3EFF-5A44-8564-F20EAF295D42}" type="datetime1">
              <a:rPr lang="en-US" smtClean="0"/>
              <a:t>5/10/2024</a:t>
            </a:fld>
            <a:endParaRPr lang="en-US"/>
          </a:p>
        </p:txBody>
      </p:sp>
      <p:sp>
        <p:nvSpPr>
          <p:cNvPr id="6" name="Footer Placeholder 5"/>
          <p:cNvSpPr>
            <a:spLocks noGrp="1"/>
          </p:cNvSpPr>
          <p:nvPr>
            <p:ph type="ftr" sz="quarter" idx="11"/>
          </p:nvPr>
        </p:nvSpPr>
        <p:spPr/>
        <p:txBody>
          <a:bodyPr/>
          <a:lstStyle/>
          <a:p>
            <a:r>
              <a:rPr lang="en-US"/>
              <a:t>Designing Nature to Enhance Resilience of Built Infrastructure (GR40695)</a:t>
            </a:r>
          </a:p>
        </p:txBody>
      </p:sp>
      <p:sp>
        <p:nvSpPr>
          <p:cNvPr id="7" name="Slide Number Placeholder 6"/>
          <p:cNvSpPr>
            <a:spLocks noGrp="1"/>
          </p:cNvSpPr>
          <p:nvPr>
            <p:ph type="sldNum" sz="quarter" idx="12"/>
          </p:nvPr>
        </p:nvSpPr>
        <p:spPr/>
        <p:txBody>
          <a:bodyPr/>
          <a:lstStyle/>
          <a:p>
            <a:fld id="{24B4593C-3B63-5944-99E1-49FCDD5F0682}" type="slidenum">
              <a:rPr lang="en-US" smtClean="0"/>
              <a:t>‹#›</a:t>
            </a:fld>
            <a:endParaRPr lang="en-US"/>
          </a:p>
        </p:txBody>
      </p:sp>
    </p:spTree>
    <p:extLst>
      <p:ext uri="{BB962C8B-B14F-4D97-AF65-F5344CB8AC3E}">
        <p14:creationId xmlns:p14="http://schemas.microsoft.com/office/powerpoint/2010/main" val="1140788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33B640-3D36-7B4E-A259-E88C9782F392}" type="datetime1">
              <a:rPr lang="en-US" smtClean="0"/>
              <a:t>5/10/2024</a:t>
            </a:fld>
            <a:endParaRPr lang="en-US"/>
          </a:p>
        </p:txBody>
      </p:sp>
      <p:sp>
        <p:nvSpPr>
          <p:cNvPr id="8" name="Footer Placeholder 7"/>
          <p:cNvSpPr>
            <a:spLocks noGrp="1"/>
          </p:cNvSpPr>
          <p:nvPr>
            <p:ph type="ftr" sz="quarter" idx="11"/>
          </p:nvPr>
        </p:nvSpPr>
        <p:spPr/>
        <p:txBody>
          <a:bodyPr/>
          <a:lstStyle/>
          <a:p>
            <a:r>
              <a:rPr lang="en-US"/>
              <a:t>Designing Nature to Enhance Resilience of Built Infrastructure (GR40695)</a:t>
            </a:r>
          </a:p>
        </p:txBody>
      </p:sp>
      <p:sp>
        <p:nvSpPr>
          <p:cNvPr id="9" name="Slide Number Placeholder 8"/>
          <p:cNvSpPr>
            <a:spLocks noGrp="1"/>
          </p:cNvSpPr>
          <p:nvPr>
            <p:ph type="sldNum" sz="quarter" idx="12"/>
          </p:nvPr>
        </p:nvSpPr>
        <p:spPr/>
        <p:txBody>
          <a:bodyPr/>
          <a:lstStyle/>
          <a:p>
            <a:fld id="{24B4593C-3B63-5944-99E1-49FCDD5F0682}" type="slidenum">
              <a:rPr lang="en-US" smtClean="0"/>
              <a:t>‹#›</a:t>
            </a:fld>
            <a:endParaRPr lang="en-US"/>
          </a:p>
        </p:txBody>
      </p:sp>
    </p:spTree>
    <p:extLst>
      <p:ext uri="{BB962C8B-B14F-4D97-AF65-F5344CB8AC3E}">
        <p14:creationId xmlns:p14="http://schemas.microsoft.com/office/powerpoint/2010/main" val="3659483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ADF792A-81C1-D04A-B37A-9FBAD5AB641E}" type="datetime1">
              <a:rPr lang="en-US" smtClean="0"/>
              <a:t>5/10/2024</a:t>
            </a:fld>
            <a:endParaRPr lang="en-US"/>
          </a:p>
        </p:txBody>
      </p:sp>
      <p:sp>
        <p:nvSpPr>
          <p:cNvPr id="4" name="Footer Placeholder 3"/>
          <p:cNvSpPr>
            <a:spLocks noGrp="1"/>
          </p:cNvSpPr>
          <p:nvPr>
            <p:ph type="ftr" sz="quarter" idx="11"/>
          </p:nvPr>
        </p:nvSpPr>
        <p:spPr/>
        <p:txBody>
          <a:bodyPr/>
          <a:lstStyle/>
          <a:p>
            <a:r>
              <a:rPr lang="en-US"/>
              <a:t>Designing Nature to Enhance Resilience of Built Infrastructure (GR40695)</a:t>
            </a:r>
          </a:p>
        </p:txBody>
      </p:sp>
      <p:sp>
        <p:nvSpPr>
          <p:cNvPr id="5" name="Slide Number Placeholder 4"/>
          <p:cNvSpPr>
            <a:spLocks noGrp="1"/>
          </p:cNvSpPr>
          <p:nvPr>
            <p:ph type="sldNum" sz="quarter" idx="12"/>
          </p:nvPr>
        </p:nvSpPr>
        <p:spPr/>
        <p:txBody>
          <a:bodyPr/>
          <a:lstStyle/>
          <a:p>
            <a:fld id="{24B4593C-3B63-5944-99E1-49FCDD5F0682}" type="slidenum">
              <a:rPr lang="en-US" smtClean="0"/>
              <a:t>‹#›</a:t>
            </a:fld>
            <a:endParaRPr lang="en-US"/>
          </a:p>
        </p:txBody>
      </p:sp>
    </p:spTree>
    <p:extLst>
      <p:ext uri="{BB962C8B-B14F-4D97-AF65-F5344CB8AC3E}">
        <p14:creationId xmlns:p14="http://schemas.microsoft.com/office/powerpoint/2010/main" val="3200801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62AA8E-A862-2740-834F-A35D0C99B707}" type="datetime1">
              <a:rPr lang="en-US" smtClean="0"/>
              <a:t>5/10/2024</a:t>
            </a:fld>
            <a:endParaRPr lang="en-US"/>
          </a:p>
        </p:txBody>
      </p:sp>
      <p:sp>
        <p:nvSpPr>
          <p:cNvPr id="3" name="Footer Placeholder 2"/>
          <p:cNvSpPr>
            <a:spLocks noGrp="1"/>
          </p:cNvSpPr>
          <p:nvPr>
            <p:ph type="ftr" sz="quarter" idx="11"/>
          </p:nvPr>
        </p:nvSpPr>
        <p:spPr/>
        <p:txBody>
          <a:bodyPr/>
          <a:lstStyle/>
          <a:p>
            <a:r>
              <a:rPr lang="en-US"/>
              <a:t>Designing Nature to Enhance Resilience of Built Infrastructure (GR40695)</a:t>
            </a:r>
          </a:p>
        </p:txBody>
      </p:sp>
      <p:sp>
        <p:nvSpPr>
          <p:cNvPr id="4" name="Slide Number Placeholder 3"/>
          <p:cNvSpPr>
            <a:spLocks noGrp="1"/>
          </p:cNvSpPr>
          <p:nvPr>
            <p:ph type="sldNum" sz="quarter" idx="12"/>
          </p:nvPr>
        </p:nvSpPr>
        <p:spPr/>
        <p:txBody>
          <a:bodyPr/>
          <a:lstStyle/>
          <a:p>
            <a:fld id="{24B4593C-3B63-5944-99E1-49FCDD5F0682}" type="slidenum">
              <a:rPr lang="en-US" smtClean="0"/>
              <a:t>‹#›</a:t>
            </a:fld>
            <a:endParaRPr lang="en-US"/>
          </a:p>
        </p:txBody>
      </p:sp>
    </p:spTree>
    <p:extLst>
      <p:ext uri="{BB962C8B-B14F-4D97-AF65-F5344CB8AC3E}">
        <p14:creationId xmlns:p14="http://schemas.microsoft.com/office/powerpoint/2010/main" val="18227081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4BF7F66-5652-634C-817A-066C947806FC}" type="datetime1">
              <a:rPr lang="en-US" smtClean="0"/>
              <a:t>5/10/2024</a:t>
            </a:fld>
            <a:endParaRPr lang="en-US"/>
          </a:p>
        </p:txBody>
      </p:sp>
      <p:sp>
        <p:nvSpPr>
          <p:cNvPr id="6" name="Footer Placeholder 5"/>
          <p:cNvSpPr>
            <a:spLocks noGrp="1"/>
          </p:cNvSpPr>
          <p:nvPr>
            <p:ph type="ftr" sz="quarter" idx="11"/>
          </p:nvPr>
        </p:nvSpPr>
        <p:spPr/>
        <p:txBody>
          <a:bodyPr/>
          <a:lstStyle/>
          <a:p>
            <a:r>
              <a:rPr lang="en-US"/>
              <a:t>Designing Nature to Enhance Resilience of Built Infrastructure (GR40695)</a:t>
            </a:r>
          </a:p>
        </p:txBody>
      </p:sp>
      <p:sp>
        <p:nvSpPr>
          <p:cNvPr id="7" name="Slide Number Placeholder 6"/>
          <p:cNvSpPr>
            <a:spLocks noGrp="1"/>
          </p:cNvSpPr>
          <p:nvPr>
            <p:ph type="sldNum" sz="quarter" idx="12"/>
          </p:nvPr>
        </p:nvSpPr>
        <p:spPr/>
        <p:txBody>
          <a:bodyPr/>
          <a:lstStyle/>
          <a:p>
            <a:fld id="{24B4593C-3B63-5944-99E1-49FCDD5F0682}" type="slidenum">
              <a:rPr lang="en-US" smtClean="0"/>
              <a:t>‹#›</a:t>
            </a:fld>
            <a:endParaRPr lang="en-US"/>
          </a:p>
        </p:txBody>
      </p:sp>
    </p:spTree>
    <p:extLst>
      <p:ext uri="{BB962C8B-B14F-4D97-AF65-F5344CB8AC3E}">
        <p14:creationId xmlns:p14="http://schemas.microsoft.com/office/powerpoint/2010/main" val="2775666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B58A2CD-8742-F244-823E-06F9A47DFDCC}" type="datetime1">
              <a:rPr lang="en-US" smtClean="0"/>
              <a:t>5/10/2024</a:t>
            </a:fld>
            <a:endParaRPr lang="en-US"/>
          </a:p>
        </p:txBody>
      </p:sp>
      <p:sp>
        <p:nvSpPr>
          <p:cNvPr id="6" name="Footer Placeholder 5"/>
          <p:cNvSpPr>
            <a:spLocks noGrp="1"/>
          </p:cNvSpPr>
          <p:nvPr>
            <p:ph type="ftr" sz="quarter" idx="11"/>
          </p:nvPr>
        </p:nvSpPr>
        <p:spPr/>
        <p:txBody>
          <a:bodyPr/>
          <a:lstStyle/>
          <a:p>
            <a:r>
              <a:rPr lang="en-US"/>
              <a:t>Designing Nature to Enhance Resilience of Built Infrastructure (GR40695)</a:t>
            </a:r>
          </a:p>
        </p:txBody>
      </p:sp>
      <p:sp>
        <p:nvSpPr>
          <p:cNvPr id="7" name="Slide Number Placeholder 6"/>
          <p:cNvSpPr>
            <a:spLocks noGrp="1"/>
          </p:cNvSpPr>
          <p:nvPr>
            <p:ph type="sldNum" sz="quarter" idx="12"/>
          </p:nvPr>
        </p:nvSpPr>
        <p:spPr/>
        <p:txBody>
          <a:bodyPr/>
          <a:lstStyle/>
          <a:p>
            <a:fld id="{24B4593C-3B63-5944-99E1-49FCDD5F0682}" type="slidenum">
              <a:rPr lang="en-US" smtClean="0"/>
              <a:t>‹#›</a:t>
            </a:fld>
            <a:endParaRPr lang="en-US"/>
          </a:p>
        </p:txBody>
      </p:sp>
    </p:spTree>
    <p:extLst>
      <p:ext uri="{BB962C8B-B14F-4D97-AF65-F5344CB8AC3E}">
        <p14:creationId xmlns:p14="http://schemas.microsoft.com/office/powerpoint/2010/main" val="1367142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13B4D6-6240-3D41-96CF-5FC7B26ECE45}" type="datetime1">
              <a:rPr lang="en-US" smtClean="0"/>
              <a:t>5/10/2024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tint val="75000"/>
                  </a:schemeClr>
                </a:solidFill>
              </a:defRPr>
            </a:lvl1pPr>
          </a:lstStyle>
          <a:p>
            <a:r>
              <a:rPr lang="en-US">
                <a:solidFill>
                  <a:srgbClr val="000000"/>
                </a:solidFill>
                <a:highlight>
                  <a:srgbClr val="FFFFFF"/>
                </a:highlight>
                <a:latin typeface="Arial" panose="020B0604020202020204" pitchFamily="34" charset="0"/>
              </a:rPr>
              <a:t>Designing Nature to Enhance Resilience of Built Infrastructure</a:t>
            </a:r>
            <a:endParaRPr lang="en-US" sz="700">
              <a:solidFill>
                <a:srgbClr val="000000"/>
              </a:solidFill>
            </a:endParaRPr>
          </a:p>
          <a:p>
            <a:r>
              <a:rPr lang="en-US">
                <a:solidFill>
                  <a:srgbClr val="000000"/>
                </a:solidFill>
                <a:highlight>
                  <a:srgbClr val="FFFFFF"/>
                </a:highlight>
                <a:latin typeface="Arial" panose="020B0604020202020204" pitchFamily="34" charset="0"/>
              </a:rPr>
              <a:t>(GR40695)</a:t>
            </a:r>
            <a:endParaRPr lang="en-US" sz="700" dirty="0">
              <a:solidFill>
                <a:srgbClr val="00000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B4593C-3B63-5944-99E1-49FCDD5F0682}" type="slidenum">
              <a:rPr lang="en-US" smtClean="0"/>
              <a:t>‹#›</a:t>
            </a:fld>
            <a:endParaRPr lang="en-US"/>
          </a:p>
        </p:txBody>
      </p:sp>
      <p:pic>
        <p:nvPicPr>
          <p:cNvPr id="8" name="Picture 7">
            <a:extLst>
              <a:ext uri="{FF2B5EF4-FFF2-40B4-BE49-F238E27FC236}">
                <a16:creationId xmlns:a16="http://schemas.microsoft.com/office/drawing/2014/main" id="{BA8A424D-00F9-BE46-905F-5C5BE313E54E}"/>
              </a:ext>
            </a:extLst>
          </p:cNvPr>
          <p:cNvPicPr>
            <a:picLocks noChangeAspect="1"/>
          </p:cNvPicPr>
          <p:nvPr userDrawn="1"/>
        </p:nvPicPr>
        <p:blipFill>
          <a:blip r:embed="rId13"/>
          <a:stretch>
            <a:fillRect/>
          </a:stretch>
        </p:blipFill>
        <p:spPr>
          <a:xfrm>
            <a:off x="1" y="6422389"/>
            <a:ext cx="2015067" cy="495641"/>
          </a:xfrm>
          <a:prstGeom prst="rect">
            <a:avLst/>
          </a:prstGeom>
        </p:spPr>
      </p:pic>
      <p:grpSp>
        <p:nvGrpSpPr>
          <p:cNvPr id="9" name="Google Shape;86;p13">
            <a:extLst>
              <a:ext uri="{FF2B5EF4-FFF2-40B4-BE49-F238E27FC236}">
                <a16:creationId xmlns:a16="http://schemas.microsoft.com/office/drawing/2014/main" id="{165A125D-841B-3648-B7A5-2E892A3314B5}"/>
              </a:ext>
            </a:extLst>
          </p:cNvPr>
          <p:cNvGrpSpPr/>
          <p:nvPr userDrawn="1"/>
        </p:nvGrpSpPr>
        <p:grpSpPr>
          <a:xfrm>
            <a:off x="10465904" y="6311900"/>
            <a:ext cx="1640797" cy="568508"/>
            <a:chOff x="78994" y="78377"/>
            <a:chExt cx="2327115" cy="916038"/>
          </a:xfrm>
        </p:grpSpPr>
        <p:pic>
          <p:nvPicPr>
            <p:cNvPr id="10" name="Google Shape;87;p13" descr="https://n-ewn.org/wp-content/uploads/2020/09/NEWN-CCCC.png">
              <a:extLst>
                <a:ext uri="{FF2B5EF4-FFF2-40B4-BE49-F238E27FC236}">
                  <a16:creationId xmlns:a16="http://schemas.microsoft.com/office/drawing/2014/main" id="{490992E7-AE26-5B42-A4C9-2617D530C108}"/>
                </a:ext>
              </a:extLst>
            </p:cNvPr>
            <p:cNvPicPr preferRelativeResize="0"/>
            <p:nvPr/>
          </p:nvPicPr>
          <p:blipFill rotWithShape="1">
            <a:blip r:embed="rId14">
              <a:alphaModFix/>
            </a:blip>
            <a:srcRect/>
            <a:stretch/>
          </p:blipFill>
          <p:spPr>
            <a:xfrm>
              <a:off x="78994" y="78377"/>
              <a:ext cx="721290" cy="916038"/>
            </a:xfrm>
            <a:prstGeom prst="rect">
              <a:avLst/>
            </a:prstGeom>
            <a:noFill/>
            <a:ln>
              <a:noFill/>
            </a:ln>
          </p:spPr>
        </p:pic>
        <p:pic>
          <p:nvPicPr>
            <p:cNvPr id="11" name="Google Shape;88;p13" descr="https://n-ewn.org/wp-content/uploads/2020/09/ewn.png">
              <a:extLst>
                <a:ext uri="{FF2B5EF4-FFF2-40B4-BE49-F238E27FC236}">
                  <a16:creationId xmlns:a16="http://schemas.microsoft.com/office/drawing/2014/main" id="{D57F2498-3611-6044-9A1C-755235D00A17}"/>
                </a:ext>
              </a:extLst>
            </p:cNvPr>
            <p:cNvPicPr preferRelativeResize="0"/>
            <p:nvPr/>
          </p:nvPicPr>
          <p:blipFill rotWithShape="1">
            <a:blip r:embed="rId15">
              <a:alphaModFix/>
            </a:blip>
            <a:srcRect/>
            <a:stretch/>
          </p:blipFill>
          <p:spPr>
            <a:xfrm>
              <a:off x="862148" y="144278"/>
              <a:ext cx="1543961" cy="784235"/>
            </a:xfrm>
            <a:prstGeom prst="rect">
              <a:avLst/>
            </a:prstGeom>
            <a:noFill/>
            <a:ln>
              <a:noFill/>
            </a:ln>
          </p:spPr>
        </p:pic>
      </p:grpSp>
      <p:pic>
        <p:nvPicPr>
          <p:cNvPr id="12" name="Google Shape;97;p14" descr="Pin on Bottle cap">
            <a:extLst>
              <a:ext uri="{FF2B5EF4-FFF2-40B4-BE49-F238E27FC236}">
                <a16:creationId xmlns:a16="http://schemas.microsoft.com/office/drawing/2014/main" id="{9D9BAB9E-0525-7845-82B2-B5A158DB8376}"/>
              </a:ext>
            </a:extLst>
          </p:cNvPr>
          <p:cNvPicPr preferRelativeResize="0"/>
          <p:nvPr userDrawn="1"/>
        </p:nvPicPr>
        <p:blipFill rotWithShape="1">
          <a:blip r:embed="rId16">
            <a:alphaModFix/>
          </a:blip>
          <a:srcRect/>
          <a:stretch/>
        </p:blipFill>
        <p:spPr>
          <a:xfrm>
            <a:off x="2058686" y="6375316"/>
            <a:ext cx="1021558" cy="495641"/>
          </a:xfrm>
          <a:prstGeom prst="rect">
            <a:avLst/>
          </a:prstGeom>
          <a:noFill/>
          <a:ln>
            <a:noFill/>
          </a:ln>
        </p:spPr>
      </p:pic>
      <p:pic>
        <p:nvPicPr>
          <p:cNvPr id="7" name="Picture 2">
            <a:extLst>
              <a:ext uri="{FF2B5EF4-FFF2-40B4-BE49-F238E27FC236}">
                <a16:creationId xmlns:a16="http://schemas.microsoft.com/office/drawing/2014/main" id="{593DC138-0102-F6CD-2094-0DFF594AD8D8}"/>
              </a:ext>
            </a:extLst>
          </p:cNvPr>
          <p:cNvPicPr>
            <a:picLocks noChangeAspect="1" noChangeArrowheads="1"/>
          </p:cNvPicPr>
          <p:nvPr userDrawn="1"/>
        </p:nvPicPr>
        <p:blipFill>
          <a:blip r:embed="rId17">
            <a:extLst>
              <a:ext uri="{28A0092B-C50C-407E-A947-70E740481C1C}">
                <a14:useLocalDpi xmlns:a14="http://schemas.microsoft.com/office/drawing/2010/main" val="0"/>
              </a:ext>
            </a:extLst>
          </a:blip>
          <a:srcRect/>
          <a:stretch>
            <a:fillRect/>
          </a:stretch>
        </p:blipFill>
        <p:spPr bwMode="auto">
          <a:xfrm>
            <a:off x="3159692" y="6356350"/>
            <a:ext cx="356797" cy="505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408351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1.xml"/><Relationship Id="rId7" Type="http://schemas.openxmlformats.org/officeDocument/2006/relationships/image" Target="../media/image6.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image" Target="../media/image10.svg"/><Relationship Id="rId5" Type="http://schemas.openxmlformats.org/officeDocument/2006/relationships/diagramColors" Target="../diagrams/colors1.xml"/><Relationship Id="rId10" Type="http://schemas.openxmlformats.org/officeDocument/2006/relationships/image" Target="../media/image9.png"/><Relationship Id="rId4" Type="http://schemas.openxmlformats.org/officeDocument/2006/relationships/diagramQuickStyle" Target="../diagrams/quickStyle1.xml"/><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Layout" Target="../diagrams/layout2.xml"/><Relationship Id="rId7" Type="http://schemas.openxmlformats.org/officeDocument/2006/relationships/image" Target="../media/image8.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openxmlformats.org/officeDocument/2006/relationships/image" Target="../media/image12.png"/><Relationship Id="rId5" Type="http://schemas.openxmlformats.org/officeDocument/2006/relationships/diagramColors" Target="../diagrams/colors2.xml"/><Relationship Id="rId10" Type="http://schemas.openxmlformats.org/officeDocument/2006/relationships/image" Target="../media/image11.jpeg"/><Relationship Id="rId4" Type="http://schemas.openxmlformats.org/officeDocument/2006/relationships/diagramQuickStyle" Target="../diagrams/quickStyle2.xml"/><Relationship Id="rId9" Type="http://schemas.openxmlformats.org/officeDocument/2006/relationships/image" Target="../media/image10.svg"/></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jpeg"/><Relationship Id="rId7" Type="http://schemas.openxmlformats.org/officeDocument/2006/relationships/image" Target="../media/image16.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5.jpe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17.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F362304-35E6-5266-10B8-7FDD3C56637A}"/>
              </a:ext>
            </a:extLst>
          </p:cNvPr>
          <p:cNvSpPr>
            <a:spLocks noGrp="1"/>
          </p:cNvSpPr>
          <p:nvPr>
            <p:ph type="ctrTitle"/>
          </p:nvPr>
        </p:nvSpPr>
        <p:spPr>
          <a:xfrm>
            <a:off x="911612" y="1122363"/>
            <a:ext cx="10368776" cy="2387600"/>
          </a:xfrm>
        </p:spPr>
        <p:txBody>
          <a:bodyPr>
            <a:normAutofit/>
          </a:bodyPr>
          <a:lstStyle/>
          <a:p>
            <a:r>
              <a:rPr lang="en-US" altLang="ko-KR" sz="3000" dirty="0">
                <a:latin typeface="+mn-lt"/>
                <a:cs typeface="Times New Roman" panose="02020603050405020304" pitchFamily="18" charset="0"/>
              </a:rPr>
              <a:t>Identifying Potential Sites for Wetlands via </a:t>
            </a:r>
            <a:br>
              <a:rPr lang="en-US" altLang="ko-KR" sz="3000" dirty="0">
                <a:latin typeface="+mn-lt"/>
                <a:cs typeface="Times New Roman" panose="02020603050405020304" pitchFamily="18" charset="0"/>
              </a:rPr>
            </a:br>
            <a:r>
              <a:rPr lang="en-US" altLang="ko-KR" sz="3000" dirty="0">
                <a:latin typeface="+mn-lt"/>
                <a:cs typeface="Times New Roman" panose="02020603050405020304" pitchFamily="18" charset="0"/>
              </a:rPr>
              <a:t>Causality-based Data Imputation and Knowledge Transfer</a:t>
            </a:r>
            <a:endParaRPr lang="ko-KR" altLang="en-US" sz="3000" dirty="0">
              <a:latin typeface="+mn-lt"/>
              <a:cs typeface="Times New Roman" panose="02020603050405020304" pitchFamily="18" charset="0"/>
            </a:endParaRPr>
          </a:p>
        </p:txBody>
      </p:sp>
      <p:sp>
        <p:nvSpPr>
          <p:cNvPr id="3" name="부제목 2">
            <a:extLst>
              <a:ext uri="{FF2B5EF4-FFF2-40B4-BE49-F238E27FC236}">
                <a16:creationId xmlns:a16="http://schemas.microsoft.com/office/drawing/2014/main" id="{1CA9302C-3B21-E5CA-C78F-37667E9327FF}"/>
              </a:ext>
            </a:extLst>
          </p:cNvPr>
          <p:cNvSpPr>
            <a:spLocks noGrp="1"/>
          </p:cNvSpPr>
          <p:nvPr>
            <p:ph type="subTitle" idx="1"/>
          </p:nvPr>
        </p:nvSpPr>
        <p:spPr/>
        <p:txBody>
          <a:bodyPr/>
          <a:lstStyle/>
          <a:p>
            <a:endParaRPr lang="en-US" altLang="ko-KR" dirty="0">
              <a:cs typeface="Times New Roman" panose="02020603050405020304" pitchFamily="18" charset="0"/>
            </a:endParaRPr>
          </a:p>
          <a:p>
            <a:r>
              <a:rPr lang="en-US" altLang="ko-KR" dirty="0">
                <a:cs typeface="Times New Roman" panose="02020603050405020304" pitchFamily="18" charset="0"/>
              </a:rPr>
              <a:t>Presenter: </a:t>
            </a:r>
            <a:r>
              <a:rPr lang="en-US" altLang="ko-KR" dirty="0" err="1">
                <a:cs typeface="Times New Roman" panose="02020603050405020304" pitchFamily="18" charset="0"/>
              </a:rPr>
              <a:t>Yoonhyuk</a:t>
            </a:r>
            <a:r>
              <a:rPr lang="en-US" altLang="ko-KR" dirty="0">
                <a:cs typeface="Times New Roman" panose="02020603050405020304" pitchFamily="18" charset="0"/>
              </a:rPr>
              <a:t> Choi</a:t>
            </a:r>
          </a:p>
        </p:txBody>
      </p:sp>
      <p:sp>
        <p:nvSpPr>
          <p:cNvPr id="5" name="Footer Placeholder 4">
            <a:extLst>
              <a:ext uri="{FF2B5EF4-FFF2-40B4-BE49-F238E27FC236}">
                <a16:creationId xmlns:a16="http://schemas.microsoft.com/office/drawing/2014/main" id="{4498BB8D-D4BC-4B38-DD0A-FE8DE6A09836}"/>
              </a:ext>
            </a:extLst>
          </p:cNvPr>
          <p:cNvSpPr>
            <a:spLocks noGrp="1"/>
          </p:cNvSpPr>
          <p:nvPr>
            <p:ph type="ftr" sz="quarter" idx="11"/>
          </p:nvPr>
        </p:nvSpPr>
        <p:spPr/>
        <p:txBody>
          <a:bodyPr/>
          <a:lstStyle/>
          <a:p>
            <a:r>
              <a:rPr lang="en-US" sz="1000">
                <a:solidFill>
                  <a:srgbClr val="000000"/>
                </a:solidFill>
                <a:highlight>
                  <a:srgbClr val="FFFFFF"/>
                </a:highlight>
                <a:latin typeface="Arial" panose="020B0604020202020204" pitchFamily="34" charset="0"/>
              </a:rPr>
              <a:t>Designing Nature to Enhance Resilience of Built Infrastructure</a:t>
            </a:r>
            <a:endParaRPr lang="en-US" sz="600">
              <a:solidFill>
                <a:srgbClr val="000000"/>
              </a:solidFill>
            </a:endParaRPr>
          </a:p>
          <a:p>
            <a:r>
              <a:rPr lang="en-US" sz="1000">
                <a:solidFill>
                  <a:srgbClr val="000000"/>
                </a:solidFill>
                <a:highlight>
                  <a:srgbClr val="FFFFFF"/>
                </a:highlight>
                <a:latin typeface="Arial" panose="020B0604020202020204" pitchFamily="34" charset="0"/>
              </a:rPr>
              <a:t>(GR40695)</a:t>
            </a:r>
            <a:endParaRPr lang="en-US" sz="600" dirty="0">
              <a:solidFill>
                <a:srgbClr val="000000"/>
              </a:solidFill>
            </a:endParaRPr>
          </a:p>
        </p:txBody>
      </p:sp>
    </p:spTree>
    <p:extLst>
      <p:ext uri="{BB962C8B-B14F-4D97-AF65-F5344CB8AC3E}">
        <p14:creationId xmlns:p14="http://schemas.microsoft.com/office/powerpoint/2010/main" val="1997822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1EE635C-6333-46B7-3EEF-BF75863497C8}"/>
              </a:ext>
            </a:extLst>
          </p:cNvPr>
          <p:cNvSpPr>
            <a:spLocks noGrp="1"/>
          </p:cNvSpPr>
          <p:nvPr>
            <p:ph type="title"/>
          </p:nvPr>
        </p:nvSpPr>
        <p:spPr/>
        <p:txBody>
          <a:bodyPr/>
          <a:lstStyle/>
          <a:p>
            <a:r>
              <a:rPr lang="en-US" altLang="ko-KR" dirty="0">
                <a:latin typeface="+mn-lt"/>
                <a:cs typeface="Times New Roman" panose="02020603050405020304" pitchFamily="18" charset="0"/>
              </a:rPr>
              <a:t>Wetland Identification (Our Approach)</a:t>
            </a:r>
            <a:endParaRPr lang="ko-KR" altLang="en-US" dirty="0">
              <a:latin typeface="+mn-lt"/>
              <a:cs typeface="Times New Roman" panose="02020603050405020304" pitchFamily="18" charset="0"/>
            </a:endParaRPr>
          </a:p>
        </p:txBody>
      </p:sp>
      <p:sp>
        <p:nvSpPr>
          <p:cNvPr id="3" name="내용 개체 틀 2">
            <a:extLst>
              <a:ext uri="{FF2B5EF4-FFF2-40B4-BE49-F238E27FC236}">
                <a16:creationId xmlns:a16="http://schemas.microsoft.com/office/drawing/2014/main" id="{6FEFCBAE-7ADB-28AB-C664-702CAF950B1A}"/>
              </a:ext>
            </a:extLst>
          </p:cNvPr>
          <p:cNvSpPr>
            <a:spLocks noGrp="1"/>
          </p:cNvSpPr>
          <p:nvPr>
            <p:ph idx="1"/>
          </p:nvPr>
        </p:nvSpPr>
        <p:spPr/>
        <p:txBody>
          <a:bodyPr>
            <a:normAutofit/>
          </a:bodyPr>
          <a:lstStyle/>
          <a:p>
            <a:r>
              <a:rPr lang="en-US" altLang="ko-KR" dirty="0">
                <a:cs typeface="Times New Roman" panose="02020603050405020304" pitchFamily="18" charset="0"/>
              </a:rPr>
              <a:t>We leverage the following data for wetland prioritization:</a:t>
            </a:r>
            <a:endParaRPr lang="ko-KR" altLang="en-US" dirty="0">
              <a:cs typeface="Times New Roman" panose="02020603050405020304" pitchFamily="18" charset="0"/>
            </a:endParaRPr>
          </a:p>
        </p:txBody>
      </p:sp>
      <p:sp>
        <p:nvSpPr>
          <p:cNvPr id="5" name="Footer Placeholder 4">
            <a:extLst>
              <a:ext uri="{FF2B5EF4-FFF2-40B4-BE49-F238E27FC236}">
                <a16:creationId xmlns:a16="http://schemas.microsoft.com/office/drawing/2014/main" id="{1A2536BA-61AA-C6C4-EDDC-47224C27FAB0}"/>
              </a:ext>
            </a:extLst>
          </p:cNvPr>
          <p:cNvSpPr>
            <a:spLocks noGrp="1"/>
          </p:cNvSpPr>
          <p:nvPr>
            <p:ph type="ftr" sz="quarter" idx="11"/>
          </p:nvPr>
        </p:nvSpPr>
        <p:spPr/>
        <p:txBody>
          <a:bodyPr/>
          <a:lstStyle/>
          <a:p>
            <a:r>
              <a:rPr lang="en-US"/>
              <a:t>Designing Nature to Enhance Resilience of Built Infrastructure (GR40695)</a:t>
            </a:r>
            <a:endParaRPr lang="en-US" dirty="0"/>
          </a:p>
        </p:txBody>
      </p:sp>
      <p:pic>
        <p:nvPicPr>
          <p:cNvPr id="9" name="그림 8">
            <a:extLst>
              <a:ext uri="{FF2B5EF4-FFF2-40B4-BE49-F238E27FC236}">
                <a16:creationId xmlns:a16="http://schemas.microsoft.com/office/drawing/2014/main" id="{C900FB65-9590-2693-3D30-4836ED690056}"/>
              </a:ext>
            </a:extLst>
          </p:cNvPr>
          <p:cNvPicPr>
            <a:picLocks noChangeAspect="1"/>
          </p:cNvPicPr>
          <p:nvPr/>
        </p:nvPicPr>
        <p:blipFill>
          <a:blip r:embed="rId2"/>
          <a:stretch>
            <a:fillRect/>
          </a:stretch>
        </p:blipFill>
        <p:spPr>
          <a:xfrm>
            <a:off x="3174787" y="2497231"/>
            <a:ext cx="5842425" cy="3347223"/>
          </a:xfrm>
          <a:prstGeom prst="rect">
            <a:avLst/>
          </a:prstGeom>
        </p:spPr>
      </p:pic>
    </p:spTree>
    <p:extLst>
      <p:ext uri="{BB962C8B-B14F-4D97-AF65-F5344CB8AC3E}">
        <p14:creationId xmlns:p14="http://schemas.microsoft.com/office/powerpoint/2010/main" val="623088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1EE635C-6333-46B7-3EEF-BF75863497C8}"/>
              </a:ext>
            </a:extLst>
          </p:cNvPr>
          <p:cNvSpPr>
            <a:spLocks noGrp="1"/>
          </p:cNvSpPr>
          <p:nvPr>
            <p:ph type="title"/>
          </p:nvPr>
        </p:nvSpPr>
        <p:spPr/>
        <p:txBody>
          <a:bodyPr/>
          <a:lstStyle/>
          <a:p>
            <a:r>
              <a:rPr lang="en-US" altLang="ko-KR" dirty="0">
                <a:latin typeface="+mn-lt"/>
                <a:cs typeface="Times New Roman" panose="02020603050405020304" pitchFamily="18" charset="0"/>
              </a:rPr>
              <a:t>Challenges – data sparsity</a:t>
            </a:r>
            <a:endParaRPr lang="ko-KR" altLang="en-US" dirty="0">
              <a:latin typeface="+mn-lt"/>
              <a:cs typeface="Times New Roman" panose="02020603050405020304" pitchFamily="18" charset="0"/>
            </a:endParaRPr>
          </a:p>
        </p:txBody>
      </p:sp>
      <p:sp>
        <p:nvSpPr>
          <p:cNvPr id="3" name="내용 개체 틀 2">
            <a:extLst>
              <a:ext uri="{FF2B5EF4-FFF2-40B4-BE49-F238E27FC236}">
                <a16:creationId xmlns:a16="http://schemas.microsoft.com/office/drawing/2014/main" id="{6FEFCBAE-7ADB-28AB-C664-702CAF950B1A}"/>
              </a:ext>
            </a:extLst>
          </p:cNvPr>
          <p:cNvSpPr>
            <a:spLocks noGrp="1"/>
          </p:cNvSpPr>
          <p:nvPr>
            <p:ph idx="1"/>
          </p:nvPr>
        </p:nvSpPr>
        <p:spPr>
          <a:xfrm>
            <a:off x="838200" y="1825625"/>
            <a:ext cx="5257800" cy="4351338"/>
          </a:xfrm>
        </p:spPr>
        <p:txBody>
          <a:bodyPr/>
          <a:lstStyle/>
          <a:p>
            <a:r>
              <a:rPr lang="en-US" altLang="ko-KR" dirty="0">
                <a:cs typeface="Times New Roman" panose="02020603050405020304" pitchFamily="18" charset="0"/>
              </a:rPr>
              <a:t>Wetlands are rare!</a:t>
            </a:r>
          </a:p>
          <a:p>
            <a:pPr lvl="1"/>
            <a:r>
              <a:rPr lang="en-US" altLang="ko-KR" dirty="0">
                <a:cs typeface="Times New Roman" panose="02020603050405020304" pitchFamily="18" charset="0"/>
              </a:rPr>
              <a:t>Only 6% of land cover</a:t>
            </a:r>
          </a:p>
          <a:p>
            <a:pPr lvl="1"/>
            <a:endParaRPr lang="en-US" altLang="ko-KR" dirty="0">
              <a:cs typeface="Times New Roman" panose="02020603050405020304" pitchFamily="18" charset="0"/>
            </a:endParaRPr>
          </a:p>
          <a:p>
            <a:pPr lvl="1"/>
            <a:r>
              <a:rPr lang="en-US" altLang="ko-KR" dirty="0">
                <a:cs typeface="Times New Roman" panose="02020603050405020304" pitchFamily="18" charset="0"/>
              </a:rPr>
              <a:t>They are even rare in dry regions</a:t>
            </a:r>
          </a:p>
          <a:p>
            <a:pPr lvl="2"/>
            <a:r>
              <a:rPr lang="en-US" altLang="ko-KR" dirty="0">
                <a:cs typeface="Times New Roman" panose="02020603050405020304" pitchFamily="18" charset="0"/>
              </a:rPr>
              <a:t>Arizona: 0.57%</a:t>
            </a:r>
          </a:p>
          <a:p>
            <a:pPr lvl="2"/>
            <a:r>
              <a:rPr lang="en-US" altLang="ko-KR" dirty="0">
                <a:cs typeface="Times New Roman" panose="02020603050405020304" pitchFamily="18" charset="0"/>
              </a:rPr>
              <a:t>Texas: 0.11%</a:t>
            </a:r>
          </a:p>
        </p:txBody>
      </p:sp>
      <p:pic>
        <p:nvPicPr>
          <p:cNvPr id="61" name="그림 60">
            <a:extLst>
              <a:ext uri="{FF2B5EF4-FFF2-40B4-BE49-F238E27FC236}">
                <a16:creationId xmlns:a16="http://schemas.microsoft.com/office/drawing/2014/main" id="{E30F2C97-76AF-721B-1A89-FEA45F79939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4580" t="6859" r="12893" b="2752"/>
          <a:stretch/>
        </p:blipFill>
        <p:spPr bwMode="auto">
          <a:xfrm>
            <a:off x="6726416" y="1721748"/>
            <a:ext cx="4857471" cy="4317753"/>
          </a:xfrm>
          <a:prstGeom prst="rect">
            <a:avLst/>
          </a:prstGeom>
          <a:noFill/>
          <a:ln>
            <a:noFill/>
          </a:ln>
        </p:spPr>
      </p:pic>
      <p:sp>
        <p:nvSpPr>
          <p:cNvPr id="62" name="직사각형 61">
            <a:extLst>
              <a:ext uri="{FF2B5EF4-FFF2-40B4-BE49-F238E27FC236}">
                <a16:creationId xmlns:a16="http://schemas.microsoft.com/office/drawing/2014/main" id="{DCC54AB0-4DDE-89BA-021B-B076C99A3DF7}"/>
              </a:ext>
            </a:extLst>
          </p:cNvPr>
          <p:cNvSpPr/>
          <p:nvPr/>
        </p:nvSpPr>
        <p:spPr>
          <a:xfrm>
            <a:off x="8161982" y="1690688"/>
            <a:ext cx="859355" cy="383439"/>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TextBox 62">
            <a:extLst>
              <a:ext uri="{FF2B5EF4-FFF2-40B4-BE49-F238E27FC236}">
                <a16:creationId xmlns:a16="http://schemas.microsoft.com/office/drawing/2014/main" id="{79BAE1DD-B777-1254-1410-288910F6B590}"/>
              </a:ext>
            </a:extLst>
          </p:cNvPr>
          <p:cNvSpPr txBox="1"/>
          <p:nvPr/>
        </p:nvSpPr>
        <p:spPr>
          <a:xfrm>
            <a:off x="7633471" y="6120916"/>
            <a:ext cx="3043360" cy="369332"/>
          </a:xfrm>
          <a:prstGeom prst="rect">
            <a:avLst/>
          </a:prstGeom>
          <a:noFill/>
        </p:spPr>
        <p:txBody>
          <a:bodyPr wrap="square" rtlCol="0">
            <a:spAutoFit/>
          </a:bodyPr>
          <a:lstStyle/>
          <a:p>
            <a:pPr algn="ctr"/>
            <a:r>
              <a:rPr lang="en-US" altLang="ko-KR" dirty="0">
                <a:latin typeface="Times New Roman" panose="02020603050405020304" pitchFamily="18" charset="0"/>
                <a:cs typeface="Times New Roman" panose="02020603050405020304" pitchFamily="18" charset="0"/>
              </a:rPr>
              <a:t>NLCD 2016</a:t>
            </a:r>
            <a:endParaRPr lang="ko-KR" altLang="en-US"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C30DB20E-8A7C-624A-FCB7-8BBDA957450F}"/>
              </a:ext>
            </a:extLst>
          </p:cNvPr>
          <p:cNvSpPr>
            <a:spLocks noGrp="1"/>
          </p:cNvSpPr>
          <p:nvPr>
            <p:ph type="ftr" sz="quarter" idx="11"/>
          </p:nvPr>
        </p:nvSpPr>
        <p:spPr/>
        <p:txBody>
          <a:bodyPr/>
          <a:lstStyle/>
          <a:p>
            <a:r>
              <a:rPr lang="en-US"/>
              <a:t>Designing Nature to Enhance Resilience of Built Infrastructure (GR40695)</a:t>
            </a:r>
            <a:endParaRPr lang="en-US" dirty="0"/>
          </a:p>
        </p:txBody>
      </p:sp>
    </p:spTree>
    <p:extLst>
      <p:ext uri="{BB962C8B-B14F-4D97-AF65-F5344CB8AC3E}">
        <p14:creationId xmlns:p14="http://schemas.microsoft.com/office/powerpoint/2010/main" val="2761499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1EE635C-6333-46B7-3EEF-BF75863497C8}"/>
              </a:ext>
            </a:extLst>
          </p:cNvPr>
          <p:cNvSpPr>
            <a:spLocks noGrp="1"/>
          </p:cNvSpPr>
          <p:nvPr>
            <p:ph type="title"/>
          </p:nvPr>
        </p:nvSpPr>
        <p:spPr/>
        <p:txBody>
          <a:bodyPr/>
          <a:lstStyle/>
          <a:p>
            <a:r>
              <a:rPr lang="en-US" altLang="ko-KR" dirty="0">
                <a:latin typeface="+mn-lt"/>
                <a:cs typeface="Times New Roman" panose="02020603050405020304" pitchFamily="18" charset="0"/>
              </a:rPr>
              <a:t>Challenge - context incompatibility</a:t>
            </a:r>
            <a:endParaRPr lang="ko-KR" altLang="en-US" dirty="0">
              <a:latin typeface="+mn-lt"/>
              <a:cs typeface="Times New Roman" panose="02020603050405020304" pitchFamily="18" charset="0"/>
            </a:endParaRPr>
          </a:p>
        </p:txBody>
      </p:sp>
      <p:sp>
        <p:nvSpPr>
          <p:cNvPr id="3" name="내용 개체 틀 2">
            <a:extLst>
              <a:ext uri="{FF2B5EF4-FFF2-40B4-BE49-F238E27FC236}">
                <a16:creationId xmlns:a16="http://schemas.microsoft.com/office/drawing/2014/main" id="{6FEFCBAE-7ADB-28AB-C664-702CAF950B1A}"/>
              </a:ext>
            </a:extLst>
          </p:cNvPr>
          <p:cNvSpPr>
            <a:spLocks noGrp="1"/>
          </p:cNvSpPr>
          <p:nvPr>
            <p:ph idx="1"/>
          </p:nvPr>
        </p:nvSpPr>
        <p:spPr>
          <a:xfrm>
            <a:off x="838200" y="1825625"/>
            <a:ext cx="6570518" cy="4351338"/>
          </a:xfrm>
        </p:spPr>
        <p:txBody>
          <a:bodyPr/>
          <a:lstStyle/>
          <a:p>
            <a:r>
              <a:rPr lang="en-US" altLang="ko-KR" dirty="0">
                <a:cs typeface="Times New Roman" panose="02020603050405020304" pitchFamily="18" charset="0"/>
              </a:rPr>
              <a:t>While knowledge transfer from one region to another is can tackle data sparseness </a:t>
            </a:r>
          </a:p>
          <a:p>
            <a:endParaRPr lang="en-US" altLang="ko-KR" dirty="0">
              <a:cs typeface="Times New Roman" panose="02020603050405020304" pitchFamily="18" charset="0"/>
            </a:endParaRPr>
          </a:p>
          <a:p>
            <a:r>
              <a:rPr lang="en-US" altLang="ko-KR" dirty="0">
                <a:cs typeface="Times New Roman" panose="02020603050405020304" pitchFamily="18" charset="0"/>
              </a:rPr>
              <a:t>However, regional contexts may be highly incompatible</a:t>
            </a:r>
          </a:p>
          <a:p>
            <a:pPr lvl="1"/>
            <a:r>
              <a:rPr lang="en-US" altLang="ko-KR" dirty="0">
                <a:cs typeface="Times New Roman" panose="02020603050405020304" pitchFamily="18" charset="0"/>
              </a:rPr>
              <a:t>What: different soil characteristics, reservoirs, rainfall</a:t>
            </a:r>
          </a:p>
          <a:p>
            <a:pPr lvl="1"/>
            <a:r>
              <a:rPr lang="en-US" altLang="ko-KR" dirty="0">
                <a:cs typeface="Times New Roman" panose="02020603050405020304" pitchFamily="18" charset="0"/>
              </a:rPr>
              <a:t>Why: storage vs. flood prevention vs. purification</a:t>
            </a:r>
          </a:p>
          <a:p>
            <a:pPr lvl="2"/>
            <a:endParaRPr lang="en-US" altLang="ko-KR" dirty="0">
              <a:cs typeface="Times New Roman" panose="02020603050405020304" pitchFamily="18" charset="0"/>
            </a:endParaRPr>
          </a:p>
        </p:txBody>
      </p:sp>
      <p:pic>
        <p:nvPicPr>
          <p:cNvPr id="5" name="그림 4">
            <a:extLst>
              <a:ext uri="{FF2B5EF4-FFF2-40B4-BE49-F238E27FC236}">
                <a16:creationId xmlns:a16="http://schemas.microsoft.com/office/drawing/2014/main" id="{C4E303F6-87C4-3732-5D53-68A1D495C52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76286" y="1690688"/>
            <a:ext cx="4204010" cy="2731355"/>
          </a:xfrm>
          <a:prstGeom prst="rect">
            <a:avLst/>
          </a:prstGeom>
        </p:spPr>
      </p:pic>
      <p:sp>
        <p:nvSpPr>
          <p:cNvPr id="6" name="직사각형 5">
            <a:extLst>
              <a:ext uri="{FF2B5EF4-FFF2-40B4-BE49-F238E27FC236}">
                <a16:creationId xmlns:a16="http://schemas.microsoft.com/office/drawing/2014/main" id="{E5144AC4-6CD8-3629-19E3-E2FA0A6D41EF}"/>
              </a:ext>
            </a:extLst>
          </p:cNvPr>
          <p:cNvSpPr/>
          <p:nvPr/>
        </p:nvSpPr>
        <p:spPr>
          <a:xfrm>
            <a:off x="10236459" y="2297338"/>
            <a:ext cx="1477078" cy="1447122"/>
          </a:xfrm>
          <a:prstGeom prst="rect">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latinLnBrk="1">
              <a:lnSpc>
                <a:spcPct val="107000"/>
              </a:lnSpc>
              <a:spcAft>
                <a:spcPts val="800"/>
              </a:spcAft>
            </a:pPr>
            <a:r>
              <a:rPr lang="en-US" sz="1500" b="1" kern="100">
                <a:solidFill>
                  <a:srgbClr val="00B0F0"/>
                </a:solidFill>
                <a:effectLst/>
                <a:latin typeface="Times New Roman" panose="02020603050405020304" pitchFamily="18" charset="0"/>
                <a:ea typeface="맑은 고딕" panose="020B0503020000020004" pitchFamily="50" charset="-127"/>
                <a:cs typeface="Times New Roman" panose="02020603050405020304" pitchFamily="18" charset="0"/>
              </a:rPr>
              <a:t> </a:t>
            </a:r>
            <a:endParaRPr lang="ko-KR" sz="1000" kern="100">
              <a:effectLst/>
              <a:ea typeface="맑은 고딕" panose="020B0503020000020004" pitchFamily="50" charset="-127"/>
              <a:cs typeface="Times New Roman" panose="02020603050405020304" pitchFamily="18" charset="0"/>
            </a:endParaRPr>
          </a:p>
        </p:txBody>
      </p:sp>
      <p:sp>
        <p:nvSpPr>
          <p:cNvPr id="7" name="직사각형 6">
            <a:extLst>
              <a:ext uri="{FF2B5EF4-FFF2-40B4-BE49-F238E27FC236}">
                <a16:creationId xmlns:a16="http://schemas.microsoft.com/office/drawing/2014/main" id="{E87769AA-2E97-31E7-105E-674DE8F10239}"/>
              </a:ext>
            </a:extLst>
          </p:cNvPr>
          <p:cNvSpPr/>
          <p:nvPr/>
        </p:nvSpPr>
        <p:spPr>
          <a:xfrm>
            <a:off x="8891403" y="3600046"/>
            <a:ext cx="575506" cy="487533"/>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ko-KR" altLang="en-US"/>
          </a:p>
        </p:txBody>
      </p:sp>
      <p:cxnSp>
        <p:nvCxnSpPr>
          <p:cNvPr id="8" name="연결선: 구부러짐 7">
            <a:extLst>
              <a:ext uri="{FF2B5EF4-FFF2-40B4-BE49-F238E27FC236}">
                <a16:creationId xmlns:a16="http://schemas.microsoft.com/office/drawing/2014/main" id="{7E3367F8-DEC0-4553-5330-E76EC5D0D41A}"/>
              </a:ext>
            </a:extLst>
          </p:cNvPr>
          <p:cNvCxnSpPr>
            <a:cxnSpLocks/>
            <a:stCxn id="6" idx="0"/>
            <a:endCxn id="7" idx="0"/>
          </p:cNvCxnSpPr>
          <p:nvPr/>
        </p:nvCxnSpPr>
        <p:spPr>
          <a:xfrm rot="16200000" flipH="1" flipV="1">
            <a:off x="9425723" y="2050771"/>
            <a:ext cx="1302708" cy="1795842"/>
          </a:xfrm>
          <a:prstGeom prst="curvedConnector3">
            <a:avLst>
              <a:gd name="adj1" fmla="val -17548"/>
            </a:avLst>
          </a:prstGeom>
          <a:ln w="381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57A86FC-6BBE-4074-7A3C-EB340E4D2611}"/>
              </a:ext>
            </a:extLst>
          </p:cNvPr>
          <p:cNvSpPr txBox="1"/>
          <p:nvPr/>
        </p:nvSpPr>
        <p:spPr>
          <a:xfrm>
            <a:off x="10173255" y="4438483"/>
            <a:ext cx="1603487" cy="646331"/>
          </a:xfrm>
          <a:prstGeom prst="rect">
            <a:avLst/>
          </a:prstGeom>
          <a:noFill/>
        </p:spPr>
        <p:txBody>
          <a:bodyPr wrap="square" rtlCol="0">
            <a:spAutoFit/>
          </a:bodyPr>
          <a:lstStyle/>
          <a:p>
            <a:pPr algn="ctr"/>
            <a:r>
              <a:rPr lang="en-US" altLang="ko-KR" b="1" dirty="0">
                <a:solidFill>
                  <a:srgbClr val="3FCFF0"/>
                </a:solidFill>
                <a:latin typeface="Times New Roman" panose="02020603050405020304" pitchFamily="18" charset="0"/>
                <a:cs typeface="Times New Roman" panose="02020603050405020304" pitchFamily="18" charset="0"/>
              </a:rPr>
              <a:t>Plentiful</a:t>
            </a:r>
          </a:p>
          <a:p>
            <a:pPr algn="ctr"/>
            <a:r>
              <a:rPr lang="en-US" altLang="ko-KR" b="1" dirty="0">
                <a:solidFill>
                  <a:srgbClr val="3FCFF0"/>
                </a:solidFill>
                <a:latin typeface="Times New Roman" panose="02020603050405020304" pitchFamily="18" charset="0"/>
                <a:cs typeface="Times New Roman" panose="02020603050405020304" pitchFamily="18" charset="0"/>
              </a:rPr>
              <a:t>Wetland</a:t>
            </a:r>
            <a:endParaRPr lang="ko-KR" altLang="en-US" b="1" dirty="0">
              <a:solidFill>
                <a:srgbClr val="3FCFF0"/>
              </a:solidFill>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B0FE8B51-FFE6-E8D0-B51A-D19E91A50C65}"/>
              </a:ext>
            </a:extLst>
          </p:cNvPr>
          <p:cNvSpPr txBox="1"/>
          <p:nvPr/>
        </p:nvSpPr>
        <p:spPr>
          <a:xfrm>
            <a:off x="8377412" y="4438483"/>
            <a:ext cx="1603487" cy="646331"/>
          </a:xfrm>
          <a:prstGeom prst="rect">
            <a:avLst/>
          </a:prstGeom>
          <a:noFill/>
        </p:spPr>
        <p:txBody>
          <a:bodyPr wrap="square" rtlCol="0">
            <a:spAutoFit/>
          </a:bodyPr>
          <a:lstStyle/>
          <a:p>
            <a:pPr algn="ctr"/>
            <a:r>
              <a:rPr lang="en-US" altLang="ko-KR" b="1" dirty="0">
                <a:solidFill>
                  <a:srgbClr val="FF0000"/>
                </a:solidFill>
                <a:latin typeface="Times New Roman" panose="02020603050405020304" pitchFamily="18" charset="0"/>
                <a:cs typeface="Times New Roman" panose="02020603050405020304" pitchFamily="18" charset="0"/>
              </a:rPr>
              <a:t>Few</a:t>
            </a:r>
          </a:p>
          <a:p>
            <a:pPr algn="ctr"/>
            <a:r>
              <a:rPr lang="en-US" altLang="ko-KR" b="1" dirty="0">
                <a:solidFill>
                  <a:srgbClr val="FF0000"/>
                </a:solidFill>
                <a:latin typeface="Times New Roman" panose="02020603050405020304" pitchFamily="18" charset="0"/>
                <a:cs typeface="Times New Roman" panose="02020603050405020304" pitchFamily="18" charset="0"/>
              </a:rPr>
              <a:t>Wetlands</a:t>
            </a:r>
            <a:endParaRPr lang="ko-KR" altLang="en-US" b="1" dirty="0">
              <a:solidFill>
                <a:srgbClr val="FF0000"/>
              </a:solidFill>
              <a:latin typeface="Times New Roman" panose="02020603050405020304" pitchFamily="18" charset="0"/>
              <a:cs typeface="Times New Roman" panose="02020603050405020304" pitchFamily="18" charset="0"/>
            </a:endParaRPr>
          </a:p>
        </p:txBody>
      </p:sp>
      <p:sp>
        <p:nvSpPr>
          <p:cNvPr id="9" name="Footer Placeholder 3">
            <a:extLst>
              <a:ext uri="{FF2B5EF4-FFF2-40B4-BE49-F238E27FC236}">
                <a16:creationId xmlns:a16="http://schemas.microsoft.com/office/drawing/2014/main" id="{DAE4B520-5A82-972F-4360-A68A9C0CC0ED}"/>
              </a:ext>
            </a:extLst>
          </p:cNvPr>
          <p:cNvSpPr>
            <a:spLocks noGrp="1"/>
          </p:cNvSpPr>
          <p:nvPr>
            <p:ph type="ftr" sz="quarter" idx="11"/>
          </p:nvPr>
        </p:nvSpPr>
        <p:spPr>
          <a:xfrm>
            <a:off x="4038600" y="6492875"/>
            <a:ext cx="4114800" cy="365125"/>
          </a:xfrm>
        </p:spPr>
        <p:txBody>
          <a:bodyPr/>
          <a:lstStyle/>
          <a:p>
            <a:r>
              <a:rPr lang="en-US" dirty="0"/>
              <a:t>Designing Nature to Enhance Resilience of Built Infrastructure (GR40695)</a:t>
            </a:r>
          </a:p>
        </p:txBody>
      </p:sp>
    </p:spTree>
    <p:extLst>
      <p:ext uri="{BB962C8B-B14F-4D97-AF65-F5344CB8AC3E}">
        <p14:creationId xmlns:p14="http://schemas.microsoft.com/office/powerpoint/2010/main" val="759998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그림 7">
            <a:extLst>
              <a:ext uri="{FF2B5EF4-FFF2-40B4-BE49-F238E27FC236}">
                <a16:creationId xmlns:a16="http://schemas.microsoft.com/office/drawing/2014/main" id="{FDB8CA3E-CE1A-2AF3-EDD3-3D30F578A841}"/>
              </a:ext>
            </a:extLst>
          </p:cNvPr>
          <p:cNvPicPr>
            <a:picLocks noChangeAspect="1"/>
          </p:cNvPicPr>
          <p:nvPr/>
        </p:nvPicPr>
        <p:blipFill>
          <a:blip r:embed="rId2"/>
          <a:stretch>
            <a:fillRect/>
          </a:stretch>
        </p:blipFill>
        <p:spPr>
          <a:xfrm>
            <a:off x="1208023" y="3360212"/>
            <a:ext cx="2493546" cy="1960667"/>
          </a:xfrm>
          <a:prstGeom prst="rect">
            <a:avLst/>
          </a:prstGeom>
          <a:ln>
            <a:solidFill>
              <a:schemeClr val="tx1"/>
            </a:solidFill>
          </a:ln>
        </p:spPr>
      </p:pic>
      <p:sp>
        <p:nvSpPr>
          <p:cNvPr id="2" name="제목 1">
            <a:extLst>
              <a:ext uri="{FF2B5EF4-FFF2-40B4-BE49-F238E27FC236}">
                <a16:creationId xmlns:a16="http://schemas.microsoft.com/office/drawing/2014/main" id="{41EE635C-6333-46B7-3EEF-BF75863497C8}"/>
              </a:ext>
            </a:extLst>
          </p:cNvPr>
          <p:cNvSpPr>
            <a:spLocks noGrp="1"/>
          </p:cNvSpPr>
          <p:nvPr>
            <p:ph type="title"/>
          </p:nvPr>
        </p:nvSpPr>
        <p:spPr/>
        <p:txBody>
          <a:bodyPr/>
          <a:lstStyle/>
          <a:p>
            <a:r>
              <a:rPr lang="en-US" altLang="ko-KR" dirty="0">
                <a:latin typeface="+mn-lt"/>
                <a:cs typeface="Times New Roman" panose="02020603050405020304" pitchFamily="18" charset="0"/>
              </a:rPr>
              <a:t>Challenge - scale incompatibility</a:t>
            </a:r>
            <a:endParaRPr lang="ko-KR" altLang="en-US" dirty="0">
              <a:latin typeface="+mn-lt"/>
              <a:cs typeface="Times New Roman" panose="02020603050405020304" pitchFamily="18" charset="0"/>
            </a:endParaRPr>
          </a:p>
        </p:txBody>
      </p:sp>
      <p:sp>
        <p:nvSpPr>
          <p:cNvPr id="3" name="내용 개체 틀 2">
            <a:extLst>
              <a:ext uri="{FF2B5EF4-FFF2-40B4-BE49-F238E27FC236}">
                <a16:creationId xmlns:a16="http://schemas.microsoft.com/office/drawing/2014/main" id="{6FEFCBAE-7ADB-28AB-C664-702CAF950B1A}"/>
              </a:ext>
            </a:extLst>
          </p:cNvPr>
          <p:cNvSpPr>
            <a:spLocks noGrp="1"/>
          </p:cNvSpPr>
          <p:nvPr>
            <p:ph idx="1"/>
          </p:nvPr>
        </p:nvSpPr>
        <p:spPr/>
        <p:txBody>
          <a:bodyPr/>
          <a:lstStyle/>
          <a:p>
            <a:r>
              <a:rPr lang="en-US" altLang="ko-KR" dirty="0">
                <a:cs typeface="Times New Roman" panose="02020603050405020304" pitchFamily="18" charset="0"/>
              </a:rPr>
              <a:t>Resolutions of the feature datasets (e.g. Hand layer) may differ from the  resolutions of the of the available wetland data</a:t>
            </a:r>
          </a:p>
          <a:p>
            <a:pPr lvl="1"/>
            <a:endParaRPr lang="en-US" altLang="ko-KR" dirty="0">
              <a:cs typeface="Times New Roman" panose="02020603050405020304" pitchFamily="18" charset="0"/>
            </a:endParaRPr>
          </a:p>
          <a:p>
            <a:pPr lvl="1"/>
            <a:endParaRPr lang="en-US" altLang="ko-KR" dirty="0">
              <a:cs typeface="Times New Roman" panose="02020603050405020304" pitchFamily="18" charset="0"/>
            </a:endParaRPr>
          </a:p>
        </p:txBody>
      </p:sp>
      <p:pic>
        <p:nvPicPr>
          <p:cNvPr id="22" name="그림 9">
            <a:extLst>
              <a:ext uri="{FF2B5EF4-FFF2-40B4-BE49-F238E27FC236}">
                <a16:creationId xmlns:a16="http://schemas.microsoft.com/office/drawing/2014/main" id="{4F2CBE26-B1EE-1055-3273-01390F5059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0161" y="3373841"/>
            <a:ext cx="2017810" cy="1957698"/>
          </a:xfrm>
          <a:prstGeom prst="rect">
            <a:avLst/>
          </a:prstGeom>
          <a:ln>
            <a:solidFill>
              <a:schemeClr val="tx1"/>
            </a:solidFill>
          </a:ln>
        </p:spPr>
      </p:pic>
      <p:cxnSp>
        <p:nvCxnSpPr>
          <p:cNvPr id="23" name="직선 연결선 7">
            <a:extLst>
              <a:ext uri="{FF2B5EF4-FFF2-40B4-BE49-F238E27FC236}">
                <a16:creationId xmlns:a16="http://schemas.microsoft.com/office/drawing/2014/main" id="{80832B71-CA96-1B09-3C68-5D10CC63F6A7}"/>
              </a:ext>
            </a:extLst>
          </p:cNvPr>
          <p:cNvCxnSpPr>
            <a:cxnSpLocks/>
            <a:stCxn id="22" idx="1"/>
            <a:endCxn id="22" idx="3"/>
          </p:cNvCxnSpPr>
          <p:nvPr/>
        </p:nvCxnSpPr>
        <p:spPr>
          <a:xfrm>
            <a:off x="5180161" y="4352690"/>
            <a:ext cx="201781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직선 연결선 8">
            <a:extLst>
              <a:ext uri="{FF2B5EF4-FFF2-40B4-BE49-F238E27FC236}">
                <a16:creationId xmlns:a16="http://schemas.microsoft.com/office/drawing/2014/main" id="{8BC5812C-129D-0BA1-9917-8E863475A198}"/>
              </a:ext>
            </a:extLst>
          </p:cNvPr>
          <p:cNvCxnSpPr>
            <a:cxnSpLocks/>
            <a:stCxn id="22" idx="2"/>
            <a:endCxn id="22" idx="0"/>
          </p:cNvCxnSpPr>
          <p:nvPr/>
        </p:nvCxnSpPr>
        <p:spPr>
          <a:xfrm flipV="1">
            <a:off x="6189066" y="3373841"/>
            <a:ext cx="0" cy="195769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5" name="Group 47">
            <a:extLst>
              <a:ext uri="{FF2B5EF4-FFF2-40B4-BE49-F238E27FC236}">
                <a16:creationId xmlns:a16="http://schemas.microsoft.com/office/drawing/2014/main" id="{72410DA4-93B0-95A2-8370-8F29B0D85DE1}"/>
              </a:ext>
            </a:extLst>
          </p:cNvPr>
          <p:cNvGrpSpPr/>
          <p:nvPr/>
        </p:nvGrpSpPr>
        <p:grpSpPr>
          <a:xfrm>
            <a:off x="8791944" y="3366916"/>
            <a:ext cx="2017791" cy="1959719"/>
            <a:chOff x="4417672" y="2832067"/>
            <a:chExt cx="3087042" cy="2796054"/>
          </a:xfrm>
        </p:grpSpPr>
        <p:pic>
          <p:nvPicPr>
            <p:cNvPr id="26" name="그림 10">
              <a:extLst>
                <a:ext uri="{FF2B5EF4-FFF2-40B4-BE49-F238E27FC236}">
                  <a16:creationId xmlns:a16="http://schemas.microsoft.com/office/drawing/2014/main" id="{690DED1D-6848-6456-6BF8-0FF4C221FB8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32849" y="2834951"/>
              <a:ext cx="3071865" cy="2793170"/>
            </a:xfrm>
            <a:prstGeom prst="rect">
              <a:avLst/>
            </a:prstGeom>
            <a:ln>
              <a:solidFill>
                <a:schemeClr val="tx1"/>
              </a:solidFill>
            </a:ln>
          </p:spPr>
        </p:pic>
        <p:cxnSp>
          <p:nvCxnSpPr>
            <p:cNvPr id="27" name="직선 연결선 15">
              <a:extLst>
                <a:ext uri="{FF2B5EF4-FFF2-40B4-BE49-F238E27FC236}">
                  <a16:creationId xmlns:a16="http://schemas.microsoft.com/office/drawing/2014/main" id="{C53C5CEF-C83D-A18A-99C5-100CBAA493A3}"/>
                </a:ext>
              </a:extLst>
            </p:cNvPr>
            <p:cNvCxnSpPr>
              <a:cxnSpLocks/>
            </p:cNvCxnSpPr>
            <p:nvPr/>
          </p:nvCxnSpPr>
          <p:spPr>
            <a:xfrm flipV="1">
              <a:off x="5426516" y="2834951"/>
              <a:ext cx="0" cy="279317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직선 연결선 18">
              <a:extLst>
                <a:ext uri="{FF2B5EF4-FFF2-40B4-BE49-F238E27FC236}">
                  <a16:creationId xmlns:a16="http://schemas.microsoft.com/office/drawing/2014/main" id="{80106D34-FA85-0136-ECB3-01C72E59EE0B}"/>
                </a:ext>
              </a:extLst>
            </p:cNvPr>
            <p:cNvCxnSpPr>
              <a:cxnSpLocks/>
            </p:cNvCxnSpPr>
            <p:nvPr/>
          </p:nvCxnSpPr>
          <p:spPr>
            <a:xfrm>
              <a:off x="4432849" y="3731807"/>
              <a:ext cx="30718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직선 연결선 22">
              <a:extLst>
                <a:ext uri="{FF2B5EF4-FFF2-40B4-BE49-F238E27FC236}">
                  <a16:creationId xmlns:a16="http://schemas.microsoft.com/office/drawing/2014/main" id="{4B5DD0B1-231F-EEC1-44B9-A8FC7F4DA136}"/>
                </a:ext>
              </a:extLst>
            </p:cNvPr>
            <p:cNvCxnSpPr>
              <a:cxnSpLocks/>
            </p:cNvCxnSpPr>
            <p:nvPr/>
          </p:nvCxnSpPr>
          <p:spPr>
            <a:xfrm>
              <a:off x="4417672" y="4660384"/>
              <a:ext cx="308704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직선 연결선 23">
              <a:extLst>
                <a:ext uri="{FF2B5EF4-FFF2-40B4-BE49-F238E27FC236}">
                  <a16:creationId xmlns:a16="http://schemas.microsoft.com/office/drawing/2014/main" id="{A45FE1EB-47FB-116F-6D36-F3E2A417B7D3}"/>
                </a:ext>
              </a:extLst>
            </p:cNvPr>
            <p:cNvCxnSpPr>
              <a:cxnSpLocks/>
            </p:cNvCxnSpPr>
            <p:nvPr/>
          </p:nvCxnSpPr>
          <p:spPr>
            <a:xfrm flipV="1">
              <a:off x="6479145" y="2832067"/>
              <a:ext cx="0" cy="279317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9" name="Group 48">
            <a:extLst>
              <a:ext uri="{FF2B5EF4-FFF2-40B4-BE49-F238E27FC236}">
                <a16:creationId xmlns:a16="http://schemas.microsoft.com/office/drawing/2014/main" id="{5E7631B8-D57F-BF03-6532-418C3C6BBE04}"/>
              </a:ext>
            </a:extLst>
          </p:cNvPr>
          <p:cNvGrpSpPr/>
          <p:nvPr/>
        </p:nvGrpSpPr>
        <p:grpSpPr>
          <a:xfrm>
            <a:off x="1208024" y="3354503"/>
            <a:ext cx="2494310" cy="1968089"/>
            <a:chOff x="7741628" y="2817241"/>
            <a:chExt cx="4432032" cy="2807996"/>
          </a:xfrm>
        </p:grpSpPr>
        <p:cxnSp>
          <p:nvCxnSpPr>
            <p:cNvPr id="41" name="직선 연결선 24">
              <a:extLst>
                <a:ext uri="{FF2B5EF4-FFF2-40B4-BE49-F238E27FC236}">
                  <a16:creationId xmlns:a16="http://schemas.microsoft.com/office/drawing/2014/main" id="{47479D5C-678B-24CC-34F3-A2D9890A633D}"/>
                </a:ext>
              </a:extLst>
            </p:cNvPr>
            <p:cNvCxnSpPr>
              <a:cxnSpLocks/>
            </p:cNvCxnSpPr>
            <p:nvPr/>
          </p:nvCxnSpPr>
          <p:spPr>
            <a:xfrm>
              <a:off x="7742985" y="4226208"/>
              <a:ext cx="443067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직선 연결선 27">
              <a:extLst>
                <a:ext uri="{FF2B5EF4-FFF2-40B4-BE49-F238E27FC236}">
                  <a16:creationId xmlns:a16="http://schemas.microsoft.com/office/drawing/2014/main" id="{78C877B5-8490-481F-07F4-C691A70723B0}"/>
                </a:ext>
              </a:extLst>
            </p:cNvPr>
            <p:cNvCxnSpPr>
              <a:cxnSpLocks/>
            </p:cNvCxnSpPr>
            <p:nvPr/>
          </p:nvCxnSpPr>
          <p:spPr>
            <a:xfrm>
              <a:off x="7741635" y="3533331"/>
              <a:ext cx="443067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직선 연결선 28">
              <a:extLst>
                <a:ext uri="{FF2B5EF4-FFF2-40B4-BE49-F238E27FC236}">
                  <a16:creationId xmlns:a16="http://schemas.microsoft.com/office/drawing/2014/main" id="{3B8BB4DF-CB38-E165-B7A9-433C9787BEB2}"/>
                </a:ext>
              </a:extLst>
            </p:cNvPr>
            <p:cNvCxnSpPr>
              <a:cxnSpLocks/>
            </p:cNvCxnSpPr>
            <p:nvPr/>
          </p:nvCxnSpPr>
          <p:spPr>
            <a:xfrm>
              <a:off x="7741628" y="4940372"/>
              <a:ext cx="443067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직선 연결선 29">
              <a:extLst>
                <a:ext uri="{FF2B5EF4-FFF2-40B4-BE49-F238E27FC236}">
                  <a16:creationId xmlns:a16="http://schemas.microsoft.com/office/drawing/2014/main" id="{02A22AE1-9D73-5DB3-BBF4-FD539F347AA1}"/>
                </a:ext>
              </a:extLst>
            </p:cNvPr>
            <p:cNvCxnSpPr>
              <a:cxnSpLocks/>
            </p:cNvCxnSpPr>
            <p:nvPr/>
          </p:nvCxnSpPr>
          <p:spPr>
            <a:xfrm flipV="1">
              <a:off x="9958319" y="2829620"/>
              <a:ext cx="0" cy="279317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직선 연결선 32">
              <a:extLst>
                <a:ext uri="{FF2B5EF4-FFF2-40B4-BE49-F238E27FC236}">
                  <a16:creationId xmlns:a16="http://schemas.microsoft.com/office/drawing/2014/main" id="{46215D7A-6A40-B524-3CC7-5E55C99AE5E7}"/>
                </a:ext>
              </a:extLst>
            </p:cNvPr>
            <p:cNvCxnSpPr>
              <a:cxnSpLocks/>
            </p:cNvCxnSpPr>
            <p:nvPr/>
          </p:nvCxnSpPr>
          <p:spPr>
            <a:xfrm flipV="1">
              <a:off x="10679076" y="2817241"/>
              <a:ext cx="0" cy="279317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직선 연결선 33">
              <a:extLst>
                <a:ext uri="{FF2B5EF4-FFF2-40B4-BE49-F238E27FC236}">
                  <a16:creationId xmlns:a16="http://schemas.microsoft.com/office/drawing/2014/main" id="{687CE378-CAC0-C541-CF9A-53E9A5EE79EB}"/>
                </a:ext>
              </a:extLst>
            </p:cNvPr>
            <p:cNvCxnSpPr>
              <a:cxnSpLocks/>
            </p:cNvCxnSpPr>
            <p:nvPr/>
          </p:nvCxnSpPr>
          <p:spPr>
            <a:xfrm flipV="1">
              <a:off x="9176676" y="2832067"/>
              <a:ext cx="0" cy="279317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7" name="TextBox 46">
            <a:extLst>
              <a:ext uri="{FF2B5EF4-FFF2-40B4-BE49-F238E27FC236}">
                <a16:creationId xmlns:a16="http://schemas.microsoft.com/office/drawing/2014/main" id="{88AABCA5-4786-F0B1-A13A-369BDD18CD46}"/>
              </a:ext>
            </a:extLst>
          </p:cNvPr>
          <p:cNvSpPr txBox="1"/>
          <p:nvPr/>
        </p:nvSpPr>
        <p:spPr>
          <a:xfrm>
            <a:off x="1413352" y="5426678"/>
            <a:ext cx="2082887" cy="369332"/>
          </a:xfrm>
          <a:prstGeom prst="rect">
            <a:avLst/>
          </a:prstGeom>
          <a:noFill/>
        </p:spPr>
        <p:txBody>
          <a:bodyPr wrap="square" rtlCol="0">
            <a:spAutoFit/>
          </a:bodyPr>
          <a:lstStyle/>
          <a:p>
            <a:pPr algn="ctr"/>
            <a:r>
              <a:rPr lang="en-US" altLang="ko-KR" dirty="0">
                <a:latin typeface="Times New Roman" panose="02020603050405020304" pitchFamily="18" charset="0"/>
                <a:cs typeface="Times New Roman" panose="02020603050405020304" pitchFamily="18" charset="0"/>
              </a:rPr>
              <a:t>NLCD (Wetland)</a:t>
            </a:r>
            <a:endParaRPr lang="ko-KR" altLang="en-US" dirty="0">
              <a:latin typeface="Times New Roman" panose="02020603050405020304" pitchFamily="18" charset="0"/>
              <a:cs typeface="Times New Roman" panose="02020603050405020304" pitchFamily="18" charset="0"/>
            </a:endParaRPr>
          </a:p>
        </p:txBody>
      </p:sp>
      <p:sp>
        <p:nvSpPr>
          <p:cNvPr id="48" name="TextBox 47">
            <a:extLst>
              <a:ext uri="{FF2B5EF4-FFF2-40B4-BE49-F238E27FC236}">
                <a16:creationId xmlns:a16="http://schemas.microsoft.com/office/drawing/2014/main" id="{7FF04322-9A70-8518-7B6F-E7F7251FD984}"/>
              </a:ext>
            </a:extLst>
          </p:cNvPr>
          <p:cNvSpPr txBox="1"/>
          <p:nvPr/>
        </p:nvSpPr>
        <p:spPr>
          <a:xfrm>
            <a:off x="4667386" y="5426678"/>
            <a:ext cx="3043360" cy="369332"/>
          </a:xfrm>
          <a:prstGeom prst="rect">
            <a:avLst/>
          </a:prstGeom>
          <a:noFill/>
        </p:spPr>
        <p:txBody>
          <a:bodyPr wrap="square" rtlCol="0">
            <a:spAutoFit/>
          </a:bodyPr>
          <a:lstStyle/>
          <a:p>
            <a:pPr algn="ctr"/>
            <a:r>
              <a:rPr lang="en-US" altLang="ko-KR" dirty="0">
                <a:latin typeface="Times New Roman" panose="02020603050405020304" pitchFamily="18" charset="0"/>
                <a:cs typeface="Times New Roman" panose="02020603050405020304" pitchFamily="18" charset="0"/>
              </a:rPr>
              <a:t>Soil (Flood/Drainage) Dataset</a:t>
            </a:r>
            <a:endParaRPr lang="ko-KR" altLang="en-US" dirty="0">
              <a:latin typeface="Times New Roman" panose="02020603050405020304" pitchFamily="18" charset="0"/>
              <a:cs typeface="Times New Roman" panose="02020603050405020304" pitchFamily="18" charset="0"/>
            </a:endParaRPr>
          </a:p>
        </p:txBody>
      </p:sp>
      <p:sp>
        <p:nvSpPr>
          <p:cNvPr id="49" name="TextBox 48">
            <a:extLst>
              <a:ext uri="{FF2B5EF4-FFF2-40B4-BE49-F238E27FC236}">
                <a16:creationId xmlns:a16="http://schemas.microsoft.com/office/drawing/2014/main" id="{61ABD185-6D36-3C32-278D-0787D0224E7F}"/>
              </a:ext>
            </a:extLst>
          </p:cNvPr>
          <p:cNvSpPr txBox="1"/>
          <p:nvPr/>
        </p:nvSpPr>
        <p:spPr>
          <a:xfrm>
            <a:off x="8594346" y="5435401"/>
            <a:ext cx="2422483" cy="369332"/>
          </a:xfrm>
          <a:prstGeom prst="rect">
            <a:avLst/>
          </a:prstGeom>
          <a:noFill/>
        </p:spPr>
        <p:txBody>
          <a:bodyPr wrap="square" rtlCol="0">
            <a:spAutoFit/>
          </a:bodyPr>
          <a:lstStyle/>
          <a:p>
            <a:pPr algn="ctr"/>
            <a:r>
              <a:rPr lang="en-US" altLang="ko-KR" dirty="0">
                <a:latin typeface="Times New Roman" panose="02020603050405020304" pitchFamily="18" charset="0"/>
                <a:cs typeface="Times New Roman" panose="02020603050405020304" pitchFamily="18" charset="0"/>
              </a:rPr>
              <a:t>Hand Layer Dataset</a:t>
            </a:r>
            <a:endParaRPr lang="ko-KR" altLang="en-US" dirty="0">
              <a:latin typeface="Times New Roman" panose="02020603050405020304" pitchFamily="18" charset="0"/>
              <a:cs typeface="Times New Roman" panose="02020603050405020304" pitchFamily="18" charset="0"/>
            </a:endParaRPr>
          </a:p>
        </p:txBody>
      </p:sp>
      <p:sp>
        <p:nvSpPr>
          <p:cNvPr id="50" name="직사각형 49">
            <a:extLst>
              <a:ext uri="{FF2B5EF4-FFF2-40B4-BE49-F238E27FC236}">
                <a16:creationId xmlns:a16="http://schemas.microsoft.com/office/drawing/2014/main" id="{389BC25E-842A-3FA2-D7A3-BDC0947E975B}"/>
              </a:ext>
            </a:extLst>
          </p:cNvPr>
          <p:cNvSpPr/>
          <p:nvPr/>
        </p:nvSpPr>
        <p:spPr>
          <a:xfrm>
            <a:off x="4667385" y="3222706"/>
            <a:ext cx="6450369" cy="2573302"/>
          </a:xfrm>
          <a:prstGeom prst="rect">
            <a:avLst/>
          </a:prstGeom>
          <a:noFill/>
          <a:ln w="28575">
            <a:solidFill>
              <a:srgbClr val="3FCF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TextBox 50">
            <a:extLst>
              <a:ext uri="{FF2B5EF4-FFF2-40B4-BE49-F238E27FC236}">
                <a16:creationId xmlns:a16="http://schemas.microsoft.com/office/drawing/2014/main" id="{DF7D458F-CB9B-3B60-F2EB-30E7EBD9BA00}"/>
              </a:ext>
            </a:extLst>
          </p:cNvPr>
          <p:cNvSpPr txBox="1"/>
          <p:nvPr/>
        </p:nvSpPr>
        <p:spPr>
          <a:xfrm>
            <a:off x="6851125" y="5885166"/>
            <a:ext cx="2082887" cy="369332"/>
          </a:xfrm>
          <a:prstGeom prst="rect">
            <a:avLst/>
          </a:prstGeom>
          <a:noFill/>
        </p:spPr>
        <p:txBody>
          <a:bodyPr wrap="square" rtlCol="0">
            <a:spAutoFit/>
          </a:bodyPr>
          <a:lstStyle/>
          <a:p>
            <a:pPr algn="ctr"/>
            <a:r>
              <a:rPr lang="en-US" altLang="ko-KR" b="1" dirty="0">
                <a:solidFill>
                  <a:srgbClr val="3FCFF0"/>
                </a:solidFill>
                <a:latin typeface="Times New Roman" panose="02020603050405020304" pitchFamily="18" charset="0"/>
                <a:cs typeface="Times New Roman" panose="02020603050405020304" pitchFamily="18" charset="0"/>
              </a:rPr>
              <a:t>Feature Datasets</a:t>
            </a:r>
            <a:endParaRPr lang="ko-KR" altLang="en-US" b="1" dirty="0">
              <a:solidFill>
                <a:srgbClr val="3FCFF0"/>
              </a:solidFill>
              <a:latin typeface="Times New Roman" panose="02020603050405020304" pitchFamily="18" charset="0"/>
              <a:cs typeface="Times New Roman" panose="02020603050405020304" pitchFamily="18" charset="0"/>
            </a:endParaRPr>
          </a:p>
        </p:txBody>
      </p:sp>
      <p:sp>
        <p:nvSpPr>
          <p:cNvPr id="53" name="직사각형 52">
            <a:extLst>
              <a:ext uri="{FF2B5EF4-FFF2-40B4-BE49-F238E27FC236}">
                <a16:creationId xmlns:a16="http://schemas.microsoft.com/office/drawing/2014/main" id="{28619C48-89EE-E5D4-4EBF-8AFC29064F8F}"/>
              </a:ext>
            </a:extLst>
          </p:cNvPr>
          <p:cNvSpPr/>
          <p:nvPr/>
        </p:nvSpPr>
        <p:spPr>
          <a:xfrm>
            <a:off x="5190695" y="3373840"/>
            <a:ext cx="987075" cy="971427"/>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5" name="직선 화살표 연결선 54">
            <a:extLst>
              <a:ext uri="{FF2B5EF4-FFF2-40B4-BE49-F238E27FC236}">
                <a16:creationId xmlns:a16="http://schemas.microsoft.com/office/drawing/2014/main" id="{259C8B04-634D-D0B4-C47A-FD6D76A53E23}"/>
              </a:ext>
            </a:extLst>
          </p:cNvPr>
          <p:cNvCxnSpPr>
            <a:cxnSpLocks/>
            <a:stCxn id="52" idx="3"/>
            <a:endCxn id="53" idx="1"/>
          </p:cNvCxnSpPr>
          <p:nvPr/>
        </p:nvCxnSpPr>
        <p:spPr>
          <a:xfrm>
            <a:off x="2437147" y="3853463"/>
            <a:ext cx="2753548" cy="6091"/>
          </a:xfrm>
          <a:prstGeom prst="straightConnector1">
            <a:avLst/>
          </a:prstGeom>
          <a:ln w="38100">
            <a:solidFill>
              <a:srgbClr val="FF0000"/>
            </a:solidFill>
            <a:headEnd type="triangle"/>
            <a:tailEnd type="triangle" w="lg" len="med"/>
          </a:ln>
        </p:spPr>
        <p:style>
          <a:lnRef idx="1">
            <a:schemeClr val="accent1"/>
          </a:lnRef>
          <a:fillRef idx="0">
            <a:schemeClr val="accent1"/>
          </a:fillRef>
          <a:effectRef idx="0">
            <a:schemeClr val="accent1"/>
          </a:effectRef>
          <a:fontRef idx="minor">
            <a:schemeClr val="tx1"/>
          </a:fontRef>
        </p:style>
      </p:cxnSp>
      <p:sp>
        <p:nvSpPr>
          <p:cNvPr id="56" name="직사각형 55">
            <a:extLst>
              <a:ext uri="{FF2B5EF4-FFF2-40B4-BE49-F238E27FC236}">
                <a16:creationId xmlns:a16="http://schemas.microsoft.com/office/drawing/2014/main" id="{00BA223A-8907-3141-0741-FDA26A1FE376}"/>
              </a:ext>
            </a:extLst>
          </p:cNvPr>
          <p:cNvSpPr/>
          <p:nvPr/>
        </p:nvSpPr>
        <p:spPr>
          <a:xfrm>
            <a:off x="8800486" y="3360212"/>
            <a:ext cx="987075" cy="971427"/>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8" name="연결선: 구부러짐 57">
            <a:extLst>
              <a:ext uri="{FF2B5EF4-FFF2-40B4-BE49-F238E27FC236}">
                <a16:creationId xmlns:a16="http://schemas.microsoft.com/office/drawing/2014/main" id="{E17121A8-023F-46B3-DC17-20B11FB6DE78}"/>
              </a:ext>
            </a:extLst>
          </p:cNvPr>
          <p:cNvCxnSpPr>
            <a:cxnSpLocks/>
            <a:stCxn id="52" idx="0"/>
            <a:endCxn id="56" idx="0"/>
          </p:cNvCxnSpPr>
          <p:nvPr/>
        </p:nvCxnSpPr>
        <p:spPr>
          <a:xfrm rot="5400000" flipH="1" flipV="1">
            <a:off x="5645077" y="-284051"/>
            <a:ext cx="4683" cy="7293211"/>
          </a:xfrm>
          <a:prstGeom prst="curvedConnector3">
            <a:avLst>
              <a:gd name="adj1" fmla="val 4981486"/>
            </a:avLst>
          </a:prstGeom>
          <a:ln w="19050">
            <a:solidFill>
              <a:srgbClr val="FF0000"/>
            </a:solidFill>
            <a:headEnd type="triangle"/>
            <a:tailEnd type="triangle" w="lg" len="lg"/>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DEECE6C7-BB3D-0385-8E45-C587E4F238C3}"/>
              </a:ext>
            </a:extLst>
          </p:cNvPr>
          <p:cNvSpPr>
            <a:spLocks noGrp="1"/>
          </p:cNvSpPr>
          <p:nvPr>
            <p:ph type="ftr" sz="quarter" idx="11"/>
          </p:nvPr>
        </p:nvSpPr>
        <p:spPr/>
        <p:txBody>
          <a:bodyPr/>
          <a:lstStyle/>
          <a:p>
            <a:r>
              <a:rPr lang="en-US"/>
              <a:t>Designing Nature to Enhance Resilience of Built Infrastructure (GR40695)</a:t>
            </a:r>
            <a:endParaRPr lang="en-US" dirty="0"/>
          </a:p>
        </p:txBody>
      </p:sp>
      <p:cxnSp>
        <p:nvCxnSpPr>
          <p:cNvPr id="9" name="직선 연결선 33">
            <a:extLst>
              <a:ext uri="{FF2B5EF4-FFF2-40B4-BE49-F238E27FC236}">
                <a16:creationId xmlns:a16="http://schemas.microsoft.com/office/drawing/2014/main" id="{59C34BBF-60DD-CE20-4CF3-C04E04B115C7}"/>
              </a:ext>
            </a:extLst>
          </p:cNvPr>
          <p:cNvCxnSpPr>
            <a:cxnSpLocks/>
          </p:cNvCxnSpPr>
          <p:nvPr/>
        </p:nvCxnSpPr>
        <p:spPr>
          <a:xfrm flipV="1">
            <a:off x="1575775" y="3360212"/>
            <a:ext cx="0" cy="195769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직선 연결선 32">
            <a:extLst>
              <a:ext uri="{FF2B5EF4-FFF2-40B4-BE49-F238E27FC236}">
                <a16:creationId xmlns:a16="http://schemas.microsoft.com/office/drawing/2014/main" id="{37DA5F6D-94DD-2880-0846-5CA45FCA0EAD}"/>
              </a:ext>
            </a:extLst>
          </p:cNvPr>
          <p:cNvCxnSpPr>
            <a:cxnSpLocks/>
          </p:cNvCxnSpPr>
          <p:nvPr/>
        </p:nvCxnSpPr>
        <p:spPr>
          <a:xfrm flipV="1">
            <a:off x="3262976" y="3373840"/>
            <a:ext cx="0" cy="195769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직사각형 51">
            <a:extLst>
              <a:ext uri="{FF2B5EF4-FFF2-40B4-BE49-F238E27FC236}">
                <a16:creationId xmlns:a16="http://schemas.microsoft.com/office/drawing/2014/main" id="{40A29807-2682-4012-03FB-64CAACA71B36}"/>
              </a:ext>
            </a:extLst>
          </p:cNvPr>
          <p:cNvSpPr/>
          <p:nvPr/>
        </p:nvSpPr>
        <p:spPr>
          <a:xfrm>
            <a:off x="1564478" y="3364895"/>
            <a:ext cx="872669" cy="977135"/>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9924345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B728-443B-EAD0-4D49-DA5EEC0D2704}"/>
              </a:ext>
            </a:extLst>
          </p:cNvPr>
          <p:cNvSpPr>
            <a:spLocks noGrp="1"/>
          </p:cNvSpPr>
          <p:nvPr>
            <p:ph type="title"/>
          </p:nvPr>
        </p:nvSpPr>
        <p:spPr/>
        <p:txBody>
          <a:bodyPr/>
          <a:lstStyle/>
          <a:p>
            <a:r>
              <a:rPr lang="en-US" b="1" dirty="0"/>
              <a:t>Our approach -- domain disentanglement</a:t>
            </a:r>
          </a:p>
        </p:txBody>
      </p:sp>
      <p:pic>
        <p:nvPicPr>
          <p:cNvPr id="4" name="Picture 3">
            <a:extLst>
              <a:ext uri="{FF2B5EF4-FFF2-40B4-BE49-F238E27FC236}">
                <a16:creationId xmlns:a16="http://schemas.microsoft.com/office/drawing/2014/main" id="{4E44B0BD-F1A1-4524-930E-1A1AD23B72A1}"/>
              </a:ext>
            </a:extLst>
          </p:cNvPr>
          <p:cNvPicPr>
            <a:picLocks noChangeAspect="1"/>
          </p:cNvPicPr>
          <p:nvPr/>
        </p:nvPicPr>
        <p:blipFill>
          <a:blip r:embed="rId2"/>
          <a:stretch>
            <a:fillRect/>
          </a:stretch>
        </p:blipFill>
        <p:spPr>
          <a:xfrm>
            <a:off x="2428289" y="2320321"/>
            <a:ext cx="7335422" cy="3963965"/>
          </a:xfrm>
          <a:prstGeom prst="rect">
            <a:avLst/>
          </a:prstGeom>
        </p:spPr>
      </p:pic>
      <p:sp>
        <p:nvSpPr>
          <p:cNvPr id="7" name="내용 개체 틀 2">
            <a:extLst>
              <a:ext uri="{FF2B5EF4-FFF2-40B4-BE49-F238E27FC236}">
                <a16:creationId xmlns:a16="http://schemas.microsoft.com/office/drawing/2014/main" id="{02DE6582-591C-BE7F-729A-8119D0DCB615}"/>
              </a:ext>
            </a:extLst>
          </p:cNvPr>
          <p:cNvSpPr>
            <a:spLocks noGrp="1"/>
          </p:cNvSpPr>
          <p:nvPr>
            <p:ph idx="1"/>
          </p:nvPr>
        </p:nvSpPr>
        <p:spPr>
          <a:xfrm>
            <a:off x="838200" y="1439756"/>
            <a:ext cx="10515600" cy="4351338"/>
          </a:xfrm>
        </p:spPr>
        <p:txBody>
          <a:bodyPr>
            <a:normAutofit/>
          </a:bodyPr>
          <a:lstStyle/>
          <a:p>
            <a:r>
              <a:rPr lang="en-US" altLang="ko-KR" dirty="0">
                <a:cs typeface="Times New Roman" panose="02020603050405020304" pitchFamily="18" charset="0"/>
              </a:rPr>
              <a:t>Knowledge transfer with domain disentanglement</a:t>
            </a:r>
          </a:p>
          <a:p>
            <a:pPr lvl="1"/>
            <a:r>
              <a:rPr lang="en-US" altLang="ko-KR" dirty="0">
                <a:cs typeface="Times New Roman" panose="02020603050405020304" pitchFamily="18" charset="0"/>
              </a:rPr>
              <a:t>Separate transferable knowledge from non-transferable knowledge</a:t>
            </a:r>
            <a:endParaRPr lang="ko-KR" altLang="en-US" dirty="0">
              <a:cs typeface="Times New Roman" panose="02020603050405020304" pitchFamily="18" charset="0"/>
            </a:endParaRPr>
          </a:p>
        </p:txBody>
      </p:sp>
      <p:sp>
        <p:nvSpPr>
          <p:cNvPr id="8" name="Rectangle 7">
            <a:extLst>
              <a:ext uri="{FF2B5EF4-FFF2-40B4-BE49-F238E27FC236}">
                <a16:creationId xmlns:a16="http://schemas.microsoft.com/office/drawing/2014/main" id="{6ED1D012-2F9F-4E22-CDE4-C3957F702A8D}"/>
              </a:ext>
            </a:extLst>
          </p:cNvPr>
          <p:cNvSpPr/>
          <p:nvPr/>
        </p:nvSpPr>
        <p:spPr>
          <a:xfrm>
            <a:off x="7459191" y="2695465"/>
            <a:ext cx="1460345" cy="123546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753EA269-E23A-853C-1FB1-C75E0C0AA53C}"/>
              </a:ext>
            </a:extLst>
          </p:cNvPr>
          <p:cNvCxnSpPr>
            <a:cxnSpLocks/>
            <a:stCxn id="8" idx="1"/>
          </p:cNvCxnSpPr>
          <p:nvPr/>
        </p:nvCxnSpPr>
        <p:spPr>
          <a:xfrm>
            <a:off x="7459191" y="3313197"/>
            <a:ext cx="15333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B6F1B18B-2BCC-5290-69CF-7F2BC0F03355}"/>
              </a:ext>
            </a:extLst>
          </p:cNvPr>
          <p:cNvSpPr/>
          <p:nvPr/>
        </p:nvSpPr>
        <p:spPr>
          <a:xfrm>
            <a:off x="7448409" y="4702389"/>
            <a:ext cx="1460345" cy="123546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E31CDD42-0853-7A13-7012-1911EFA48143}"/>
              </a:ext>
            </a:extLst>
          </p:cNvPr>
          <p:cNvCxnSpPr>
            <a:cxnSpLocks/>
            <a:stCxn id="15" idx="1"/>
          </p:cNvCxnSpPr>
          <p:nvPr/>
        </p:nvCxnSpPr>
        <p:spPr>
          <a:xfrm>
            <a:off x="7448409" y="5320121"/>
            <a:ext cx="15333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34B0E28C-1CA4-8A09-0472-CFA4A1703791}"/>
              </a:ext>
            </a:extLst>
          </p:cNvPr>
          <p:cNvSpPr/>
          <p:nvPr/>
        </p:nvSpPr>
        <p:spPr>
          <a:xfrm>
            <a:off x="6967338" y="2459920"/>
            <a:ext cx="2645375" cy="29906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Line Callout 2 17">
            <a:extLst>
              <a:ext uri="{FF2B5EF4-FFF2-40B4-BE49-F238E27FC236}">
                <a16:creationId xmlns:a16="http://schemas.microsoft.com/office/drawing/2014/main" id="{386277D8-6B81-2E67-EE43-ED848566E9F3}"/>
              </a:ext>
            </a:extLst>
          </p:cNvPr>
          <p:cNvSpPr/>
          <p:nvPr/>
        </p:nvSpPr>
        <p:spPr>
          <a:xfrm>
            <a:off x="10047353" y="2701006"/>
            <a:ext cx="2061519" cy="921443"/>
          </a:xfrm>
          <a:prstGeom prst="borderCallout2">
            <a:avLst>
              <a:gd name="adj1" fmla="val 18750"/>
              <a:gd name="adj2" fmla="val -8333"/>
              <a:gd name="adj3" fmla="val 18750"/>
              <a:gd name="adj4" fmla="val -16667"/>
              <a:gd name="adj5" fmla="val 151782"/>
              <a:gd name="adj6" fmla="val -152265"/>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100" b="1" i="0" u="none" strike="noStrike" dirty="0">
                <a:solidFill>
                  <a:schemeClr val="tx1"/>
                </a:solidFill>
                <a:effectLst/>
                <a:latin typeface="Arial" panose="020B0604020202020204" pitchFamily="34" charset="0"/>
              </a:rPr>
              <a:t>Gradient Reversal Layer (GRL) increases the  entropy between features</a:t>
            </a:r>
            <a:endParaRPr lang="en-US" sz="1100" b="1" dirty="0">
              <a:solidFill>
                <a:schemeClr val="tx1"/>
              </a:solidFill>
            </a:endParaRPr>
          </a:p>
        </p:txBody>
      </p:sp>
      <p:sp>
        <p:nvSpPr>
          <p:cNvPr id="19" name="Footer Placeholder 18">
            <a:extLst>
              <a:ext uri="{FF2B5EF4-FFF2-40B4-BE49-F238E27FC236}">
                <a16:creationId xmlns:a16="http://schemas.microsoft.com/office/drawing/2014/main" id="{FB16893A-4987-3CF4-4CE2-7D33153DBAAA}"/>
              </a:ext>
            </a:extLst>
          </p:cNvPr>
          <p:cNvSpPr>
            <a:spLocks noGrp="1"/>
          </p:cNvSpPr>
          <p:nvPr>
            <p:ph type="ftr" sz="quarter" idx="11"/>
          </p:nvPr>
        </p:nvSpPr>
        <p:spPr/>
        <p:txBody>
          <a:bodyPr/>
          <a:lstStyle/>
          <a:p>
            <a:r>
              <a:rPr lang="en-US"/>
              <a:t>Designing Nature to Enhance Resilience of Built Infrastructure (GR40695)</a:t>
            </a:r>
            <a:endParaRPr lang="en-US" dirty="0"/>
          </a:p>
        </p:txBody>
      </p:sp>
    </p:spTree>
    <p:extLst>
      <p:ext uri="{BB962C8B-B14F-4D97-AF65-F5344CB8AC3E}">
        <p14:creationId xmlns:p14="http://schemas.microsoft.com/office/powerpoint/2010/main" val="4273070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B728-443B-EAD0-4D49-DA5EEC0D2704}"/>
              </a:ext>
            </a:extLst>
          </p:cNvPr>
          <p:cNvSpPr>
            <a:spLocks noGrp="1"/>
          </p:cNvSpPr>
          <p:nvPr>
            <p:ph type="title"/>
          </p:nvPr>
        </p:nvSpPr>
        <p:spPr/>
        <p:txBody>
          <a:bodyPr>
            <a:normAutofit/>
          </a:bodyPr>
          <a:lstStyle/>
          <a:p>
            <a:r>
              <a:rPr lang="en-US" b="1" dirty="0"/>
              <a:t>Our approach </a:t>
            </a:r>
            <a:br>
              <a:rPr lang="en-US" b="1" dirty="0"/>
            </a:br>
            <a:r>
              <a:rPr lang="en-US" b="1" dirty="0"/>
              <a:t>-- Spatially informed data imputation</a:t>
            </a:r>
          </a:p>
        </p:txBody>
      </p:sp>
      <p:pic>
        <p:nvPicPr>
          <p:cNvPr id="4" name="Picture 3">
            <a:extLst>
              <a:ext uri="{FF2B5EF4-FFF2-40B4-BE49-F238E27FC236}">
                <a16:creationId xmlns:a16="http://schemas.microsoft.com/office/drawing/2014/main" id="{4E44B0BD-F1A1-4524-930E-1A1AD23B72A1}"/>
              </a:ext>
            </a:extLst>
          </p:cNvPr>
          <p:cNvPicPr>
            <a:picLocks noChangeAspect="1"/>
          </p:cNvPicPr>
          <p:nvPr/>
        </p:nvPicPr>
        <p:blipFill>
          <a:blip r:embed="rId2"/>
          <a:stretch>
            <a:fillRect/>
          </a:stretch>
        </p:blipFill>
        <p:spPr>
          <a:xfrm>
            <a:off x="2061518" y="2132514"/>
            <a:ext cx="8068964" cy="4360361"/>
          </a:xfrm>
          <a:prstGeom prst="rect">
            <a:avLst/>
          </a:prstGeom>
        </p:spPr>
      </p:pic>
      <p:sp>
        <p:nvSpPr>
          <p:cNvPr id="7" name="내용 개체 틀 2">
            <a:extLst>
              <a:ext uri="{FF2B5EF4-FFF2-40B4-BE49-F238E27FC236}">
                <a16:creationId xmlns:a16="http://schemas.microsoft.com/office/drawing/2014/main" id="{02DE6582-591C-BE7F-729A-8119D0DCB615}"/>
              </a:ext>
            </a:extLst>
          </p:cNvPr>
          <p:cNvSpPr>
            <a:spLocks noGrp="1"/>
          </p:cNvSpPr>
          <p:nvPr>
            <p:ph idx="1"/>
          </p:nvPr>
        </p:nvSpPr>
        <p:spPr>
          <a:xfrm>
            <a:off x="838200" y="1690688"/>
            <a:ext cx="10515600" cy="3954932"/>
          </a:xfrm>
        </p:spPr>
        <p:txBody>
          <a:bodyPr>
            <a:normAutofit/>
          </a:bodyPr>
          <a:lstStyle/>
          <a:p>
            <a:r>
              <a:rPr lang="en-US" altLang="ko-KR" dirty="0">
                <a:cs typeface="Times New Roman" panose="02020603050405020304" pitchFamily="18" charset="0"/>
              </a:rPr>
              <a:t>Enrich data relying on adjacent cells</a:t>
            </a:r>
          </a:p>
        </p:txBody>
      </p:sp>
      <p:sp>
        <p:nvSpPr>
          <p:cNvPr id="15" name="Rectangle 14">
            <a:extLst>
              <a:ext uri="{FF2B5EF4-FFF2-40B4-BE49-F238E27FC236}">
                <a16:creationId xmlns:a16="http://schemas.microsoft.com/office/drawing/2014/main" id="{B6F1B18B-2BCC-5290-69CF-7F2BC0F03355}"/>
              </a:ext>
            </a:extLst>
          </p:cNvPr>
          <p:cNvSpPr/>
          <p:nvPr/>
        </p:nvSpPr>
        <p:spPr>
          <a:xfrm>
            <a:off x="3562866" y="2423072"/>
            <a:ext cx="4013884" cy="3829447"/>
          </a:xfrm>
          <a:prstGeom prst="rect">
            <a:avLst/>
          </a:prstGeom>
          <a:solidFill>
            <a:srgbClr val="FFFFFF">
              <a:alpha val="7803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34B0E28C-1CA4-8A09-0472-CFA4A1703791}"/>
              </a:ext>
            </a:extLst>
          </p:cNvPr>
          <p:cNvSpPr/>
          <p:nvPr/>
        </p:nvSpPr>
        <p:spPr>
          <a:xfrm>
            <a:off x="7320630" y="2287639"/>
            <a:ext cx="2645375" cy="29906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BB3FC388-92C8-87A7-9AB8-D0EE6AAA6643}"/>
              </a:ext>
            </a:extLst>
          </p:cNvPr>
          <p:cNvSpPr/>
          <p:nvPr/>
        </p:nvSpPr>
        <p:spPr>
          <a:xfrm>
            <a:off x="7576750" y="3933052"/>
            <a:ext cx="1604320" cy="910797"/>
          </a:xfrm>
          <a:prstGeom prst="rect">
            <a:avLst/>
          </a:prstGeom>
          <a:solidFill>
            <a:srgbClr val="FFFFFF">
              <a:alpha val="7803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FFC78592-36DD-6F41-5BB1-2CF972D12335}"/>
              </a:ext>
            </a:extLst>
          </p:cNvPr>
          <p:cNvSpPr/>
          <p:nvPr/>
        </p:nvSpPr>
        <p:spPr>
          <a:xfrm>
            <a:off x="3562866" y="3536220"/>
            <a:ext cx="4147750" cy="1631092"/>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u="sng" dirty="0">
                <a:solidFill>
                  <a:schemeClr val="tx1"/>
                </a:solidFill>
              </a:rPr>
              <a:t>Challenge</a:t>
            </a:r>
            <a:r>
              <a:rPr lang="en-US" dirty="0">
                <a:solidFill>
                  <a:schemeClr val="tx1"/>
                </a:solidFill>
              </a:rPr>
              <a:t>: not all edges are homophilic!</a:t>
            </a:r>
          </a:p>
          <a:p>
            <a:pPr marL="285750" indent="-285750">
              <a:buFont typeface="Arial" panose="020B0604020202020204" pitchFamily="34" charset="0"/>
              <a:buChar char="•"/>
            </a:pPr>
            <a:r>
              <a:rPr lang="en-US" u="sng" dirty="0">
                <a:solidFill>
                  <a:schemeClr val="tx1"/>
                </a:solidFill>
              </a:rPr>
              <a:t>Adaptive propagation</a:t>
            </a:r>
            <a:r>
              <a:rPr lang="en-US" dirty="0">
                <a:solidFill>
                  <a:schemeClr val="tx1"/>
                </a:solidFill>
              </a:rPr>
              <a:t>: discover when information can be propagated based on local features.</a:t>
            </a:r>
          </a:p>
        </p:txBody>
      </p:sp>
      <p:sp>
        <p:nvSpPr>
          <p:cNvPr id="6" name="Footer Placeholder 5">
            <a:extLst>
              <a:ext uri="{FF2B5EF4-FFF2-40B4-BE49-F238E27FC236}">
                <a16:creationId xmlns:a16="http://schemas.microsoft.com/office/drawing/2014/main" id="{26154966-1859-7FA9-EDB3-0733A3353038}"/>
              </a:ext>
            </a:extLst>
          </p:cNvPr>
          <p:cNvSpPr>
            <a:spLocks noGrp="1"/>
          </p:cNvSpPr>
          <p:nvPr>
            <p:ph type="ftr" sz="quarter" idx="11"/>
          </p:nvPr>
        </p:nvSpPr>
        <p:spPr/>
        <p:txBody>
          <a:bodyPr/>
          <a:lstStyle/>
          <a:p>
            <a:r>
              <a:rPr lang="en-US"/>
              <a:t>Designing Nature to Enhance Resilience of Built Infrastructure (GR40695)</a:t>
            </a:r>
            <a:endParaRPr lang="en-US" dirty="0"/>
          </a:p>
        </p:txBody>
      </p:sp>
    </p:spTree>
    <p:extLst>
      <p:ext uri="{BB962C8B-B14F-4D97-AF65-F5344CB8AC3E}">
        <p14:creationId xmlns:p14="http://schemas.microsoft.com/office/powerpoint/2010/main" val="2376686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그림 16">
            <a:extLst>
              <a:ext uri="{FF2B5EF4-FFF2-40B4-BE49-F238E27FC236}">
                <a16:creationId xmlns:a16="http://schemas.microsoft.com/office/drawing/2014/main" id="{C2FA4AB6-D866-ADCF-EFD8-E4485B659285}"/>
              </a:ext>
            </a:extLst>
          </p:cNvPr>
          <p:cNvPicPr>
            <a:picLocks noChangeAspect="1"/>
          </p:cNvPicPr>
          <p:nvPr/>
        </p:nvPicPr>
        <p:blipFill>
          <a:blip r:embed="rId2"/>
          <a:stretch>
            <a:fillRect/>
          </a:stretch>
        </p:blipFill>
        <p:spPr>
          <a:xfrm>
            <a:off x="3247774" y="4166726"/>
            <a:ext cx="5852568" cy="1795329"/>
          </a:xfrm>
          <a:prstGeom prst="rect">
            <a:avLst/>
          </a:prstGeom>
        </p:spPr>
      </p:pic>
      <p:sp>
        <p:nvSpPr>
          <p:cNvPr id="2" name="제목 1">
            <a:extLst>
              <a:ext uri="{FF2B5EF4-FFF2-40B4-BE49-F238E27FC236}">
                <a16:creationId xmlns:a16="http://schemas.microsoft.com/office/drawing/2014/main" id="{41EE635C-6333-46B7-3EEF-BF75863497C8}"/>
              </a:ext>
            </a:extLst>
          </p:cNvPr>
          <p:cNvSpPr>
            <a:spLocks noGrp="1"/>
          </p:cNvSpPr>
          <p:nvPr>
            <p:ph type="title"/>
          </p:nvPr>
        </p:nvSpPr>
        <p:spPr/>
        <p:txBody>
          <a:bodyPr/>
          <a:lstStyle/>
          <a:p>
            <a:r>
              <a:rPr lang="en-US" altLang="ko-KR" dirty="0">
                <a:latin typeface="+mn-lt"/>
                <a:cs typeface="Times New Roman" panose="02020603050405020304" pitchFamily="18" charset="0"/>
              </a:rPr>
              <a:t>Experimental Setting</a:t>
            </a:r>
            <a:endParaRPr lang="ko-KR" altLang="en-US" dirty="0">
              <a:latin typeface="+mn-lt"/>
              <a:cs typeface="Times New Roman" panose="02020603050405020304" pitchFamily="18" charset="0"/>
            </a:endParaRPr>
          </a:p>
        </p:txBody>
      </p:sp>
      <p:sp>
        <p:nvSpPr>
          <p:cNvPr id="3" name="내용 개체 틀 2">
            <a:extLst>
              <a:ext uri="{FF2B5EF4-FFF2-40B4-BE49-F238E27FC236}">
                <a16:creationId xmlns:a16="http://schemas.microsoft.com/office/drawing/2014/main" id="{6FEFCBAE-7ADB-28AB-C664-702CAF950B1A}"/>
              </a:ext>
            </a:extLst>
          </p:cNvPr>
          <p:cNvSpPr>
            <a:spLocks noGrp="1"/>
          </p:cNvSpPr>
          <p:nvPr>
            <p:ph idx="1"/>
          </p:nvPr>
        </p:nvSpPr>
        <p:spPr/>
        <p:txBody>
          <a:bodyPr/>
          <a:lstStyle/>
          <a:p>
            <a:r>
              <a:rPr lang="en-US" altLang="ko-KR" sz="2800" dirty="0">
                <a:cs typeface="Times New Roman" panose="02020603050405020304" pitchFamily="18" charset="0"/>
              </a:rPr>
              <a:t>Identifying Potential Sites for Wetlands</a:t>
            </a:r>
            <a:endParaRPr lang="en-US" altLang="ko-KR" dirty="0">
              <a:cs typeface="Times New Roman" panose="02020603050405020304" pitchFamily="18" charset="0"/>
            </a:endParaRPr>
          </a:p>
          <a:p>
            <a:pPr lvl="1"/>
            <a:r>
              <a:rPr lang="en-US" altLang="ko-KR" dirty="0">
                <a:cs typeface="Times New Roman" panose="02020603050405020304" pitchFamily="18" charset="0"/>
              </a:rPr>
              <a:t>Especially in sparse domains (e.g., Arizona and Texas)</a:t>
            </a:r>
          </a:p>
          <a:p>
            <a:pPr lvl="1"/>
            <a:endParaRPr lang="en-US" altLang="ko-KR" dirty="0">
              <a:cs typeface="Times New Roman" panose="02020603050405020304" pitchFamily="18" charset="0"/>
            </a:endParaRPr>
          </a:p>
          <a:p>
            <a:pPr lvl="1"/>
            <a:r>
              <a:rPr lang="en-US" altLang="ko-KR" dirty="0">
                <a:cs typeface="Times New Roman" panose="02020603050405020304" pitchFamily="18" charset="0"/>
              </a:rPr>
              <a:t>Knowledge transfer from richer domains to the sparse ones</a:t>
            </a:r>
          </a:p>
          <a:p>
            <a:pPr lvl="2"/>
            <a:r>
              <a:rPr lang="en-US" altLang="ko-KR" dirty="0">
                <a:cs typeface="Times New Roman" panose="02020603050405020304" pitchFamily="18" charset="0"/>
              </a:rPr>
              <a:t>E.g., Florida to Texas</a:t>
            </a:r>
          </a:p>
        </p:txBody>
      </p:sp>
      <p:sp>
        <p:nvSpPr>
          <p:cNvPr id="4" name="TextBox 3">
            <a:extLst>
              <a:ext uri="{FF2B5EF4-FFF2-40B4-BE49-F238E27FC236}">
                <a16:creationId xmlns:a16="http://schemas.microsoft.com/office/drawing/2014/main" id="{C2E8A73C-32DA-7813-5096-A95AFB857450}"/>
              </a:ext>
            </a:extLst>
          </p:cNvPr>
          <p:cNvSpPr txBox="1"/>
          <p:nvPr/>
        </p:nvSpPr>
        <p:spPr>
          <a:xfrm>
            <a:off x="3040311" y="5968417"/>
            <a:ext cx="6111378" cy="369332"/>
          </a:xfrm>
          <a:prstGeom prst="rect">
            <a:avLst/>
          </a:prstGeom>
          <a:noFill/>
        </p:spPr>
        <p:txBody>
          <a:bodyPr wrap="square" rtlCol="0">
            <a:spAutoFit/>
          </a:bodyPr>
          <a:lstStyle/>
          <a:p>
            <a:pPr algn="ctr"/>
            <a:r>
              <a:rPr lang="en-US" altLang="ko-KR" dirty="0">
                <a:cs typeface="Times New Roman" panose="02020603050405020304" pitchFamily="18" charset="0"/>
              </a:rPr>
              <a:t>Statistics of datasets</a:t>
            </a:r>
            <a:endParaRPr lang="ko-KR" altLang="en-US" dirty="0">
              <a:cs typeface="Times New Roman" panose="02020603050405020304" pitchFamily="18" charset="0"/>
            </a:endParaRPr>
          </a:p>
        </p:txBody>
      </p:sp>
      <p:sp>
        <p:nvSpPr>
          <p:cNvPr id="10" name="화살표: 아래쪽 9">
            <a:extLst>
              <a:ext uri="{FF2B5EF4-FFF2-40B4-BE49-F238E27FC236}">
                <a16:creationId xmlns:a16="http://schemas.microsoft.com/office/drawing/2014/main" id="{E4A09B56-29A4-E167-951B-0D60B8E18323}"/>
              </a:ext>
            </a:extLst>
          </p:cNvPr>
          <p:cNvSpPr/>
          <p:nvPr/>
        </p:nvSpPr>
        <p:spPr>
          <a:xfrm>
            <a:off x="2881106" y="4891706"/>
            <a:ext cx="300919" cy="552286"/>
          </a:xfrm>
          <a:prstGeom prst="downArrow">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사각형: 둥근 모서리 13">
            <a:extLst>
              <a:ext uri="{FF2B5EF4-FFF2-40B4-BE49-F238E27FC236}">
                <a16:creationId xmlns:a16="http://schemas.microsoft.com/office/drawing/2014/main" id="{664F1ED4-23E9-A08C-1E14-4AD090A1E08E}"/>
              </a:ext>
            </a:extLst>
          </p:cNvPr>
          <p:cNvSpPr/>
          <p:nvPr/>
        </p:nvSpPr>
        <p:spPr>
          <a:xfrm>
            <a:off x="4267542" y="4876885"/>
            <a:ext cx="4651237" cy="289932"/>
          </a:xfrm>
          <a:prstGeom prst="round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Footer Placeholder 4">
            <a:extLst>
              <a:ext uri="{FF2B5EF4-FFF2-40B4-BE49-F238E27FC236}">
                <a16:creationId xmlns:a16="http://schemas.microsoft.com/office/drawing/2014/main" id="{FCC03184-5734-D3AB-989E-56AC2A41F504}"/>
              </a:ext>
            </a:extLst>
          </p:cNvPr>
          <p:cNvSpPr>
            <a:spLocks noGrp="1"/>
          </p:cNvSpPr>
          <p:nvPr>
            <p:ph type="ftr" sz="quarter" idx="11"/>
          </p:nvPr>
        </p:nvSpPr>
        <p:spPr/>
        <p:txBody>
          <a:bodyPr/>
          <a:lstStyle/>
          <a:p>
            <a:r>
              <a:rPr lang="en-US"/>
              <a:t>Designing Nature to Enhance Resilience of Built Infrastructure (GR40695)</a:t>
            </a:r>
            <a:endParaRPr lang="en-US" dirty="0"/>
          </a:p>
        </p:txBody>
      </p:sp>
      <p:sp>
        <p:nvSpPr>
          <p:cNvPr id="6" name="사각형: 둥근 모서리 5">
            <a:extLst>
              <a:ext uri="{FF2B5EF4-FFF2-40B4-BE49-F238E27FC236}">
                <a16:creationId xmlns:a16="http://schemas.microsoft.com/office/drawing/2014/main" id="{45177D62-B9A8-FBDE-9252-4F450A7DDBC0}"/>
              </a:ext>
            </a:extLst>
          </p:cNvPr>
          <p:cNvSpPr/>
          <p:nvPr/>
        </p:nvSpPr>
        <p:spPr>
          <a:xfrm>
            <a:off x="4264078" y="5569617"/>
            <a:ext cx="4651237" cy="289932"/>
          </a:xfrm>
          <a:prstGeom prst="round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367778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1EE635C-6333-46B7-3EEF-BF75863497C8}"/>
              </a:ext>
            </a:extLst>
          </p:cNvPr>
          <p:cNvSpPr>
            <a:spLocks noGrp="1"/>
          </p:cNvSpPr>
          <p:nvPr>
            <p:ph type="title"/>
          </p:nvPr>
        </p:nvSpPr>
        <p:spPr/>
        <p:txBody>
          <a:bodyPr/>
          <a:lstStyle/>
          <a:p>
            <a:r>
              <a:rPr lang="en-US" altLang="ko-KR" dirty="0">
                <a:latin typeface="+mn-lt"/>
                <a:cs typeface="Times New Roman" panose="02020603050405020304" pitchFamily="18" charset="0"/>
              </a:rPr>
              <a:t>Experimental Results</a:t>
            </a:r>
            <a:endParaRPr lang="ko-KR" altLang="en-US" dirty="0">
              <a:latin typeface="+mn-lt"/>
              <a:cs typeface="Times New Roman" panose="02020603050405020304" pitchFamily="18" charset="0"/>
            </a:endParaRPr>
          </a:p>
        </p:txBody>
      </p:sp>
      <p:sp>
        <p:nvSpPr>
          <p:cNvPr id="3" name="내용 개체 틀 2">
            <a:extLst>
              <a:ext uri="{FF2B5EF4-FFF2-40B4-BE49-F238E27FC236}">
                <a16:creationId xmlns:a16="http://schemas.microsoft.com/office/drawing/2014/main" id="{6FEFCBAE-7ADB-28AB-C664-702CAF950B1A}"/>
              </a:ext>
            </a:extLst>
          </p:cNvPr>
          <p:cNvSpPr>
            <a:spLocks noGrp="1"/>
          </p:cNvSpPr>
          <p:nvPr>
            <p:ph idx="1"/>
          </p:nvPr>
        </p:nvSpPr>
        <p:spPr/>
        <p:txBody>
          <a:bodyPr/>
          <a:lstStyle/>
          <a:p>
            <a:r>
              <a:rPr lang="en-US" altLang="ko-KR" dirty="0">
                <a:cs typeface="Times New Roman" panose="02020603050405020304" pitchFamily="18" charset="0"/>
              </a:rPr>
              <a:t>Performance improvement after knowledge transfer</a:t>
            </a:r>
          </a:p>
        </p:txBody>
      </p:sp>
      <p:sp>
        <p:nvSpPr>
          <p:cNvPr id="5" name="Footer Placeholder 4">
            <a:extLst>
              <a:ext uri="{FF2B5EF4-FFF2-40B4-BE49-F238E27FC236}">
                <a16:creationId xmlns:a16="http://schemas.microsoft.com/office/drawing/2014/main" id="{FCC03184-5734-D3AB-989E-56AC2A41F504}"/>
              </a:ext>
            </a:extLst>
          </p:cNvPr>
          <p:cNvSpPr>
            <a:spLocks noGrp="1"/>
          </p:cNvSpPr>
          <p:nvPr>
            <p:ph type="ftr" sz="quarter" idx="11"/>
          </p:nvPr>
        </p:nvSpPr>
        <p:spPr/>
        <p:txBody>
          <a:bodyPr/>
          <a:lstStyle/>
          <a:p>
            <a:r>
              <a:rPr lang="en-US"/>
              <a:t>Designing Nature to Enhance Resilience of Built Infrastructure (GR40695)</a:t>
            </a:r>
            <a:endParaRPr lang="en-US" dirty="0"/>
          </a:p>
        </p:txBody>
      </p:sp>
      <p:pic>
        <p:nvPicPr>
          <p:cNvPr id="8" name="그림 7">
            <a:extLst>
              <a:ext uri="{FF2B5EF4-FFF2-40B4-BE49-F238E27FC236}">
                <a16:creationId xmlns:a16="http://schemas.microsoft.com/office/drawing/2014/main" id="{0C50B04D-7B80-8B31-E31F-8A9BF6334900}"/>
              </a:ext>
            </a:extLst>
          </p:cNvPr>
          <p:cNvPicPr>
            <a:picLocks noChangeAspect="1"/>
          </p:cNvPicPr>
          <p:nvPr/>
        </p:nvPicPr>
        <p:blipFill>
          <a:blip r:embed="rId2"/>
          <a:stretch>
            <a:fillRect/>
          </a:stretch>
        </p:blipFill>
        <p:spPr>
          <a:xfrm>
            <a:off x="2425211" y="2391286"/>
            <a:ext cx="7341577" cy="2198010"/>
          </a:xfrm>
          <a:prstGeom prst="rect">
            <a:avLst/>
          </a:prstGeom>
        </p:spPr>
      </p:pic>
      <p:pic>
        <p:nvPicPr>
          <p:cNvPr id="9" name="그림 8">
            <a:extLst>
              <a:ext uri="{FF2B5EF4-FFF2-40B4-BE49-F238E27FC236}">
                <a16:creationId xmlns:a16="http://schemas.microsoft.com/office/drawing/2014/main" id="{08E44891-3B20-9799-CFA4-E946A17BD096}"/>
              </a:ext>
            </a:extLst>
          </p:cNvPr>
          <p:cNvPicPr>
            <a:picLocks noChangeAspect="1"/>
          </p:cNvPicPr>
          <p:nvPr/>
        </p:nvPicPr>
        <p:blipFill>
          <a:blip r:embed="rId3"/>
          <a:stretch>
            <a:fillRect/>
          </a:stretch>
        </p:blipFill>
        <p:spPr>
          <a:xfrm>
            <a:off x="3435741" y="4679783"/>
            <a:ext cx="5320516" cy="1632117"/>
          </a:xfrm>
          <a:prstGeom prst="rect">
            <a:avLst/>
          </a:prstGeom>
        </p:spPr>
      </p:pic>
    </p:spTree>
    <p:extLst>
      <p:ext uri="{BB962C8B-B14F-4D97-AF65-F5344CB8AC3E}">
        <p14:creationId xmlns:p14="http://schemas.microsoft.com/office/powerpoint/2010/main" val="2103042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1EE635C-6333-46B7-3EEF-BF75863497C8}"/>
              </a:ext>
            </a:extLst>
          </p:cNvPr>
          <p:cNvSpPr>
            <a:spLocks noGrp="1"/>
          </p:cNvSpPr>
          <p:nvPr>
            <p:ph type="title"/>
          </p:nvPr>
        </p:nvSpPr>
        <p:spPr/>
        <p:txBody>
          <a:bodyPr/>
          <a:lstStyle/>
          <a:p>
            <a:r>
              <a:rPr lang="en-US" altLang="ko-KR" dirty="0">
                <a:latin typeface="+mn-lt"/>
                <a:cs typeface="Times New Roman" panose="02020603050405020304" pitchFamily="18" charset="0"/>
              </a:rPr>
              <a:t>Thank you</a:t>
            </a:r>
            <a:endParaRPr lang="ko-KR" altLang="en-US" dirty="0">
              <a:latin typeface="+mn-lt"/>
              <a:cs typeface="Times New Roman" panose="02020603050405020304" pitchFamily="18" charset="0"/>
            </a:endParaRPr>
          </a:p>
        </p:txBody>
      </p:sp>
      <p:sp>
        <p:nvSpPr>
          <p:cNvPr id="3" name="내용 개체 틀 2">
            <a:extLst>
              <a:ext uri="{FF2B5EF4-FFF2-40B4-BE49-F238E27FC236}">
                <a16:creationId xmlns:a16="http://schemas.microsoft.com/office/drawing/2014/main" id="{6FEFCBAE-7ADB-28AB-C664-702CAF950B1A}"/>
              </a:ext>
            </a:extLst>
          </p:cNvPr>
          <p:cNvSpPr>
            <a:spLocks noGrp="1"/>
          </p:cNvSpPr>
          <p:nvPr>
            <p:ph idx="1"/>
          </p:nvPr>
        </p:nvSpPr>
        <p:spPr/>
        <p:txBody>
          <a:bodyPr/>
          <a:lstStyle/>
          <a:p>
            <a:r>
              <a:rPr lang="en-US" altLang="ko-KR" dirty="0">
                <a:cs typeface="Times New Roman" panose="02020603050405020304" pitchFamily="18" charset="0"/>
              </a:rPr>
              <a:t>Securing the Future of CRITICAL Engineered Natural Systems through DATA-and MODEL-DRIVEN RESILIENCE </a:t>
            </a:r>
            <a:r>
              <a:rPr lang="en-US" dirty="0">
                <a:latin typeface="+mn-lt"/>
              </a:rPr>
              <a:t>necessitates </a:t>
            </a:r>
            <a:r>
              <a:rPr lang="en-US" dirty="0">
                <a:solidFill>
                  <a:srgbClr val="FF6501"/>
                </a:solidFill>
                <a:latin typeface="+mn-lt"/>
              </a:rPr>
              <a:t>novel frameworks</a:t>
            </a:r>
            <a:r>
              <a:rPr lang="en-US" dirty="0">
                <a:latin typeface="+mn-lt"/>
              </a:rPr>
              <a:t> built on </a:t>
            </a:r>
            <a:r>
              <a:rPr lang="en-US" dirty="0">
                <a:solidFill>
                  <a:srgbClr val="FF6501"/>
                </a:solidFill>
                <a:latin typeface="+mn-lt"/>
              </a:rPr>
              <a:t>computational advances </a:t>
            </a:r>
            <a:r>
              <a:rPr lang="en-US" dirty="0">
                <a:latin typeface="+mn-lt"/>
              </a:rPr>
              <a:t>in</a:t>
            </a:r>
          </a:p>
          <a:p>
            <a:pPr lvl="1">
              <a:lnSpc>
                <a:spcPct val="120000"/>
              </a:lnSpc>
            </a:pPr>
            <a:r>
              <a:rPr lang="en-US" dirty="0">
                <a:latin typeface="+mn-lt"/>
              </a:rPr>
              <a:t>Big </a:t>
            </a:r>
            <a:r>
              <a:rPr lang="en-US" dirty="0">
                <a:solidFill>
                  <a:srgbClr val="FF6501"/>
                </a:solidFill>
                <a:latin typeface="+mn-lt"/>
              </a:rPr>
              <a:t>data  and model integration</a:t>
            </a:r>
            <a:endParaRPr lang="en-US" dirty="0">
              <a:latin typeface="+mn-lt"/>
            </a:endParaRPr>
          </a:p>
          <a:p>
            <a:pPr lvl="1">
              <a:lnSpc>
                <a:spcPct val="120000"/>
              </a:lnSpc>
            </a:pPr>
            <a:r>
              <a:rPr lang="en-US" dirty="0">
                <a:solidFill>
                  <a:srgbClr val="FF6501"/>
                </a:solidFill>
                <a:latin typeface="+mn-lt"/>
              </a:rPr>
              <a:t>Causal learning </a:t>
            </a:r>
            <a:r>
              <a:rPr lang="en-US" dirty="0">
                <a:latin typeface="+mn-lt"/>
              </a:rPr>
              <a:t>and discovery</a:t>
            </a:r>
          </a:p>
          <a:p>
            <a:pPr lvl="1">
              <a:lnSpc>
                <a:spcPct val="120000"/>
              </a:lnSpc>
            </a:pPr>
            <a:r>
              <a:rPr lang="en-US" dirty="0">
                <a:latin typeface="+mn-lt"/>
              </a:rPr>
              <a:t>Large scale </a:t>
            </a:r>
            <a:r>
              <a:rPr lang="en-US" dirty="0">
                <a:solidFill>
                  <a:srgbClr val="FF6501"/>
                </a:solidFill>
                <a:latin typeface="+mn-lt"/>
              </a:rPr>
              <a:t>data- and model-driven simulations, emulations, </a:t>
            </a:r>
            <a:r>
              <a:rPr lang="en-US" dirty="0">
                <a:latin typeface="+mn-lt"/>
              </a:rPr>
              <a:t>and</a:t>
            </a:r>
            <a:r>
              <a:rPr lang="en-US" dirty="0">
                <a:solidFill>
                  <a:srgbClr val="FF6501"/>
                </a:solidFill>
                <a:latin typeface="+mn-lt"/>
              </a:rPr>
              <a:t> forecasting</a:t>
            </a:r>
            <a:endParaRPr lang="en-US" dirty="0">
              <a:latin typeface="+mn-lt"/>
            </a:endParaRPr>
          </a:p>
          <a:p>
            <a:pPr lvl="1">
              <a:lnSpc>
                <a:spcPct val="120000"/>
              </a:lnSpc>
            </a:pPr>
            <a:r>
              <a:rPr lang="en-US" dirty="0">
                <a:solidFill>
                  <a:srgbClr val="FF6501"/>
                </a:solidFill>
                <a:latin typeface="+mn-lt"/>
              </a:rPr>
              <a:t>Data-driven </a:t>
            </a:r>
            <a:r>
              <a:rPr lang="en-US" dirty="0">
                <a:latin typeface="+mn-lt"/>
              </a:rPr>
              <a:t>and</a:t>
            </a:r>
            <a:r>
              <a:rPr lang="en-US" dirty="0">
                <a:solidFill>
                  <a:srgbClr val="FF6501"/>
                </a:solidFill>
                <a:latin typeface="+mn-lt"/>
              </a:rPr>
              <a:t> model centric </a:t>
            </a:r>
            <a:r>
              <a:rPr lang="en-US" dirty="0">
                <a:latin typeface="+mn-lt"/>
              </a:rPr>
              <a:t>operational</a:t>
            </a:r>
            <a:r>
              <a:rPr lang="en-US" dirty="0">
                <a:solidFill>
                  <a:srgbClr val="FF6501"/>
                </a:solidFill>
                <a:latin typeface="+mn-lt"/>
              </a:rPr>
              <a:t> recommendations</a:t>
            </a:r>
          </a:p>
          <a:p>
            <a:pPr lvl="1">
              <a:lnSpc>
                <a:spcPct val="120000"/>
              </a:lnSpc>
            </a:pPr>
            <a:r>
              <a:rPr lang="en-US" dirty="0">
                <a:latin typeface="+mn-lt"/>
              </a:rPr>
              <a:t>Effective</a:t>
            </a:r>
            <a:r>
              <a:rPr lang="en-US" dirty="0">
                <a:solidFill>
                  <a:srgbClr val="FF6501"/>
                </a:solidFill>
                <a:latin typeface="+mn-lt"/>
              </a:rPr>
              <a:t> visualization </a:t>
            </a:r>
            <a:r>
              <a:rPr lang="en-US" dirty="0">
                <a:latin typeface="+mn-lt"/>
              </a:rPr>
              <a:t>and</a:t>
            </a:r>
            <a:r>
              <a:rPr lang="en-US" dirty="0">
                <a:solidFill>
                  <a:srgbClr val="FF6501"/>
                </a:solidFill>
                <a:latin typeface="+mn-lt"/>
              </a:rPr>
              <a:t> explanation</a:t>
            </a:r>
            <a:endParaRPr lang="en-US" dirty="0">
              <a:latin typeface="+mn-lt"/>
            </a:endParaRPr>
          </a:p>
          <a:p>
            <a:endParaRPr lang="ko-KR" altLang="en-US" dirty="0">
              <a:cs typeface="Times New Roman" panose="02020603050405020304" pitchFamily="18" charset="0"/>
            </a:endParaRPr>
          </a:p>
        </p:txBody>
      </p:sp>
      <p:sp>
        <p:nvSpPr>
          <p:cNvPr id="4" name="Footer Placeholder 3">
            <a:extLst>
              <a:ext uri="{FF2B5EF4-FFF2-40B4-BE49-F238E27FC236}">
                <a16:creationId xmlns:a16="http://schemas.microsoft.com/office/drawing/2014/main" id="{81B77BD5-A972-A956-D7D9-142F45328B3A}"/>
              </a:ext>
            </a:extLst>
          </p:cNvPr>
          <p:cNvSpPr>
            <a:spLocks noGrp="1"/>
          </p:cNvSpPr>
          <p:nvPr>
            <p:ph type="ftr" sz="quarter" idx="11"/>
          </p:nvPr>
        </p:nvSpPr>
        <p:spPr/>
        <p:txBody>
          <a:bodyPr/>
          <a:lstStyle/>
          <a:p>
            <a:r>
              <a:rPr lang="en-US"/>
              <a:t>Designing Nature to Enhance Resilience of Built Infrastructure (GR40695)</a:t>
            </a:r>
            <a:endParaRPr lang="en-US" dirty="0"/>
          </a:p>
        </p:txBody>
      </p:sp>
    </p:spTree>
    <p:extLst>
      <p:ext uri="{BB962C8B-B14F-4D97-AF65-F5344CB8AC3E}">
        <p14:creationId xmlns:p14="http://schemas.microsoft.com/office/powerpoint/2010/main" val="34004902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ADFFB-B5A5-962D-1057-2D8A0937D32A}"/>
              </a:ext>
            </a:extLst>
          </p:cNvPr>
          <p:cNvSpPr>
            <a:spLocks noGrp="1"/>
          </p:cNvSpPr>
          <p:nvPr>
            <p:ph type="title"/>
          </p:nvPr>
        </p:nvSpPr>
        <p:spPr/>
        <p:txBody>
          <a:bodyPr/>
          <a:lstStyle/>
          <a:p>
            <a:r>
              <a:rPr lang="en-US" dirty="0">
                <a:latin typeface="+mn-lt"/>
                <a:cs typeface="Times New Roman" panose="02020603050405020304" pitchFamily="18" charset="0"/>
              </a:rPr>
              <a:t>Data Science Team</a:t>
            </a:r>
          </a:p>
        </p:txBody>
      </p:sp>
      <p:sp>
        <p:nvSpPr>
          <p:cNvPr id="3" name="Content Placeholder 2">
            <a:extLst>
              <a:ext uri="{FF2B5EF4-FFF2-40B4-BE49-F238E27FC236}">
                <a16:creationId xmlns:a16="http://schemas.microsoft.com/office/drawing/2014/main" id="{C0FB5470-70D5-27C3-3B05-1EAE7DB4B8E7}"/>
              </a:ext>
            </a:extLst>
          </p:cNvPr>
          <p:cNvSpPr>
            <a:spLocks noGrp="1"/>
          </p:cNvSpPr>
          <p:nvPr>
            <p:ph idx="1"/>
          </p:nvPr>
        </p:nvSpPr>
        <p:spPr/>
        <p:txBody>
          <a:bodyPr>
            <a:normAutofit fontScale="77500" lnSpcReduction="20000"/>
          </a:bodyPr>
          <a:lstStyle/>
          <a:p>
            <a:pPr algn="l" rtl="0" fontAlgn="base">
              <a:lnSpc>
                <a:spcPct val="120000"/>
              </a:lnSpc>
              <a:spcBef>
                <a:spcPts val="0"/>
              </a:spcBef>
              <a:spcAft>
                <a:spcPts val="0"/>
              </a:spcAft>
              <a:buFont typeface="Arial" panose="020B0604020202020204" pitchFamily="34" charset="0"/>
              <a:buChar char="•"/>
            </a:pPr>
            <a:r>
              <a:rPr lang="en-US" sz="3200" i="0" u="none" strike="noStrike" dirty="0">
                <a:solidFill>
                  <a:srgbClr val="000000"/>
                </a:solidFill>
                <a:effectLst/>
                <a:cs typeface="Times New Roman" panose="02020603050405020304" pitchFamily="18" charset="0"/>
              </a:rPr>
              <a:t>K. </a:t>
            </a:r>
            <a:r>
              <a:rPr lang="en-US" sz="3200" i="0" u="none" strike="noStrike" dirty="0" err="1">
                <a:solidFill>
                  <a:srgbClr val="000000"/>
                </a:solidFill>
                <a:effectLst/>
                <a:cs typeface="Times New Roman" panose="02020603050405020304" pitchFamily="18" charset="0"/>
              </a:rPr>
              <a:t>Selcuk</a:t>
            </a:r>
            <a:r>
              <a:rPr lang="en-US" sz="3200" i="0" u="none" strike="noStrike" dirty="0">
                <a:solidFill>
                  <a:srgbClr val="000000"/>
                </a:solidFill>
                <a:effectLst/>
                <a:cs typeface="Times New Roman" panose="02020603050405020304" pitchFamily="18" charset="0"/>
              </a:rPr>
              <a:t> Candan (Prof.)</a:t>
            </a:r>
          </a:p>
          <a:p>
            <a:pPr algn="l" rtl="0" fontAlgn="base">
              <a:lnSpc>
                <a:spcPct val="120000"/>
              </a:lnSpc>
              <a:spcBef>
                <a:spcPts val="0"/>
              </a:spcBef>
              <a:spcAft>
                <a:spcPts val="0"/>
              </a:spcAft>
              <a:buFont typeface="Arial" panose="020B0604020202020204" pitchFamily="34" charset="0"/>
              <a:buChar char="•"/>
            </a:pPr>
            <a:r>
              <a:rPr lang="en-US" sz="3200" b="0" i="0" u="none" strike="noStrike" dirty="0">
                <a:solidFill>
                  <a:srgbClr val="000000"/>
                </a:solidFill>
                <a:effectLst/>
                <a:cs typeface="Times New Roman" panose="02020603050405020304" pitchFamily="18" charset="0"/>
              </a:rPr>
              <a:t>Huan Liu (</a:t>
            </a:r>
            <a:r>
              <a:rPr lang="en-US" sz="3200" i="0" u="none" strike="noStrike" dirty="0">
                <a:solidFill>
                  <a:srgbClr val="000000"/>
                </a:solidFill>
                <a:effectLst/>
                <a:cs typeface="Times New Roman" panose="02020603050405020304" pitchFamily="18" charset="0"/>
              </a:rPr>
              <a:t>Prof.</a:t>
            </a:r>
            <a:r>
              <a:rPr lang="en-US" sz="3200" b="0" i="0" u="none" strike="noStrike" dirty="0">
                <a:solidFill>
                  <a:srgbClr val="000000"/>
                </a:solidFill>
                <a:effectLst/>
                <a:cs typeface="Times New Roman" panose="02020603050405020304" pitchFamily="18" charset="0"/>
              </a:rPr>
              <a:t>)</a:t>
            </a:r>
          </a:p>
          <a:p>
            <a:pPr algn="l" rtl="0" fontAlgn="base">
              <a:lnSpc>
                <a:spcPct val="120000"/>
              </a:lnSpc>
              <a:spcBef>
                <a:spcPts val="0"/>
              </a:spcBef>
              <a:spcAft>
                <a:spcPts val="0"/>
              </a:spcAft>
              <a:buFont typeface="Arial" panose="020B0604020202020204" pitchFamily="34" charset="0"/>
              <a:buChar char="•"/>
            </a:pPr>
            <a:r>
              <a:rPr lang="en-US" sz="3200" b="0" i="0" u="none" strike="noStrike" dirty="0" err="1">
                <a:solidFill>
                  <a:srgbClr val="000000"/>
                </a:solidFill>
                <a:effectLst/>
                <a:cs typeface="Times New Roman" panose="02020603050405020304" pitchFamily="18" charset="0"/>
              </a:rPr>
              <a:t>Kaize</a:t>
            </a:r>
            <a:r>
              <a:rPr lang="en-US" sz="3200" b="0" i="0" u="none" strike="noStrike" dirty="0">
                <a:solidFill>
                  <a:srgbClr val="000000"/>
                </a:solidFill>
                <a:effectLst/>
                <a:cs typeface="Times New Roman" panose="02020603050405020304" pitchFamily="18" charset="0"/>
              </a:rPr>
              <a:t> Ding (</a:t>
            </a:r>
            <a:r>
              <a:rPr lang="en-US" sz="3200" i="0" u="none" strike="noStrike" dirty="0">
                <a:solidFill>
                  <a:srgbClr val="000000"/>
                </a:solidFill>
                <a:effectLst/>
                <a:cs typeface="Times New Roman" panose="02020603050405020304" pitchFamily="18" charset="0"/>
              </a:rPr>
              <a:t>Asst. Prof.</a:t>
            </a:r>
            <a:r>
              <a:rPr lang="en-US" sz="3200" b="0" i="0" u="none" strike="noStrike" dirty="0">
                <a:solidFill>
                  <a:srgbClr val="000000"/>
                </a:solidFill>
                <a:effectLst/>
                <a:cs typeface="Times New Roman" panose="02020603050405020304" pitchFamily="18" charset="0"/>
              </a:rPr>
              <a:t>)</a:t>
            </a:r>
          </a:p>
          <a:p>
            <a:pPr fontAlgn="base">
              <a:lnSpc>
                <a:spcPct val="120000"/>
              </a:lnSpc>
              <a:spcBef>
                <a:spcPts val="0"/>
              </a:spcBef>
            </a:pPr>
            <a:r>
              <a:rPr lang="en-US" sz="3200" b="0" i="0" u="none" strike="noStrike" dirty="0" err="1">
                <a:solidFill>
                  <a:srgbClr val="000000"/>
                </a:solidFill>
                <a:effectLst/>
                <a:cs typeface="Times New Roman" panose="02020603050405020304" pitchFamily="18" charset="0"/>
              </a:rPr>
              <a:t>Bilgehan</a:t>
            </a:r>
            <a:r>
              <a:rPr lang="en-US" sz="3200" b="0" i="0" u="none" strike="noStrike" dirty="0">
                <a:solidFill>
                  <a:srgbClr val="000000"/>
                </a:solidFill>
                <a:effectLst/>
                <a:cs typeface="Times New Roman" panose="02020603050405020304" pitchFamily="18" charset="0"/>
              </a:rPr>
              <a:t> Arslan (Asst. Prof.)</a:t>
            </a:r>
          </a:p>
          <a:p>
            <a:pPr algn="l" rtl="0" fontAlgn="base">
              <a:lnSpc>
                <a:spcPct val="120000"/>
              </a:lnSpc>
              <a:spcBef>
                <a:spcPts val="0"/>
              </a:spcBef>
              <a:spcAft>
                <a:spcPts val="0"/>
              </a:spcAft>
              <a:buFont typeface="Arial" panose="020B0604020202020204" pitchFamily="34" charset="0"/>
              <a:buChar char="•"/>
            </a:pPr>
            <a:r>
              <a:rPr lang="en-US" sz="3200" i="0" u="sng" strike="noStrike" dirty="0">
                <a:solidFill>
                  <a:srgbClr val="000000"/>
                </a:solidFill>
                <a:effectLst/>
                <a:cs typeface="Times New Roman" panose="02020603050405020304" pitchFamily="18" charset="0"/>
              </a:rPr>
              <a:t>Presenter: Yoonhyuk (Jim) Choi</a:t>
            </a:r>
            <a:r>
              <a:rPr lang="en-US" sz="3200" i="0" strike="noStrike" dirty="0">
                <a:solidFill>
                  <a:srgbClr val="000000"/>
                </a:solidFill>
                <a:effectLst/>
                <a:cs typeface="Times New Roman" panose="02020603050405020304" pitchFamily="18" charset="0"/>
              </a:rPr>
              <a:t> (Postdoc)</a:t>
            </a:r>
          </a:p>
          <a:p>
            <a:pPr algn="l" rtl="0" fontAlgn="base">
              <a:lnSpc>
                <a:spcPct val="120000"/>
              </a:lnSpc>
              <a:spcBef>
                <a:spcPts val="0"/>
              </a:spcBef>
              <a:spcAft>
                <a:spcPts val="0"/>
              </a:spcAft>
              <a:buFont typeface="Arial" panose="020B0604020202020204" pitchFamily="34" charset="0"/>
              <a:buChar char="•"/>
            </a:pPr>
            <a:r>
              <a:rPr lang="en-US" sz="3200" b="0" i="0" u="none" strike="noStrike" dirty="0">
                <a:solidFill>
                  <a:srgbClr val="000000"/>
                </a:solidFill>
                <a:effectLst/>
                <a:cs typeface="Times New Roman" panose="02020603050405020304" pitchFamily="18" charset="0"/>
              </a:rPr>
              <a:t>Paras </a:t>
            </a:r>
            <a:r>
              <a:rPr lang="en-US" sz="3200" b="0" i="0" u="none" strike="noStrike" dirty="0" err="1">
                <a:solidFill>
                  <a:srgbClr val="000000"/>
                </a:solidFill>
                <a:effectLst/>
                <a:cs typeface="Times New Roman" panose="02020603050405020304" pitchFamily="18" charset="0"/>
              </a:rPr>
              <a:t>Sheth</a:t>
            </a:r>
            <a:r>
              <a:rPr lang="en-US" sz="3200" b="0" i="0" u="none" strike="noStrike" dirty="0">
                <a:solidFill>
                  <a:srgbClr val="000000"/>
                </a:solidFill>
                <a:effectLst/>
                <a:cs typeface="Times New Roman" panose="02020603050405020304" pitchFamily="18" charset="0"/>
              </a:rPr>
              <a:t> (PhD Student)</a:t>
            </a:r>
          </a:p>
          <a:p>
            <a:pPr algn="l" rtl="0" fontAlgn="base">
              <a:lnSpc>
                <a:spcPct val="120000"/>
              </a:lnSpc>
              <a:spcBef>
                <a:spcPts val="0"/>
              </a:spcBef>
              <a:spcAft>
                <a:spcPts val="0"/>
              </a:spcAft>
              <a:buFont typeface="Arial" panose="020B0604020202020204" pitchFamily="34" charset="0"/>
              <a:buChar char="•"/>
            </a:pPr>
            <a:r>
              <a:rPr lang="en-US" sz="3200" b="0" i="0" u="none" strike="noStrike" dirty="0" err="1">
                <a:solidFill>
                  <a:srgbClr val="000000"/>
                </a:solidFill>
                <a:effectLst/>
                <a:cs typeface="Times New Roman" panose="02020603050405020304" pitchFamily="18" charset="0"/>
              </a:rPr>
              <a:t>Pratanu</a:t>
            </a:r>
            <a:r>
              <a:rPr lang="en-US" sz="3200" b="0" i="0" u="none" strike="noStrike" dirty="0">
                <a:solidFill>
                  <a:srgbClr val="000000"/>
                </a:solidFill>
                <a:effectLst/>
                <a:cs typeface="Times New Roman" panose="02020603050405020304" pitchFamily="18" charset="0"/>
              </a:rPr>
              <a:t> Man</a:t>
            </a:r>
            <a:r>
              <a:rPr lang="en-US" sz="3200" dirty="0">
                <a:solidFill>
                  <a:srgbClr val="000000"/>
                </a:solidFill>
                <a:cs typeface="Times New Roman" panose="02020603050405020304" pitchFamily="18" charset="0"/>
              </a:rPr>
              <a:t>d</a:t>
            </a:r>
            <a:r>
              <a:rPr lang="en-US" sz="3200" b="0" i="0" u="none" strike="noStrike" dirty="0">
                <a:solidFill>
                  <a:srgbClr val="000000"/>
                </a:solidFill>
                <a:effectLst/>
                <a:cs typeface="Times New Roman" panose="02020603050405020304" pitchFamily="18" charset="0"/>
              </a:rPr>
              <a:t>al (PhD Student)</a:t>
            </a:r>
          </a:p>
          <a:p>
            <a:pPr algn="l" rtl="0" fontAlgn="base">
              <a:lnSpc>
                <a:spcPct val="120000"/>
              </a:lnSpc>
              <a:spcBef>
                <a:spcPts val="0"/>
              </a:spcBef>
              <a:spcAft>
                <a:spcPts val="0"/>
              </a:spcAft>
              <a:buFont typeface="Arial" panose="020B0604020202020204" pitchFamily="34" charset="0"/>
              <a:buChar char="•"/>
            </a:pPr>
            <a:r>
              <a:rPr lang="en-US" sz="3200" b="0" i="0" u="none" strike="noStrike" dirty="0">
                <a:solidFill>
                  <a:srgbClr val="000000"/>
                </a:solidFill>
                <a:effectLst/>
                <a:cs typeface="Times New Roman" panose="02020603050405020304" pitchFamily="18" charset="0"/>
              </a:rPr>
              <a:t>Shu Wan (PhD Student)</a:t>
            </a:r>
          </a:p>
          <a:p>
            <a:pPr algn="l" rtl="0" fontAlgn="base">
              <a:lnSpc>
                <a:spcPct val="120000"/>
              </a:lnSpc>
              <a:spcBef>
                <a:spcPts val="0"/>
              </a:spcBef>
              <a:spcAft>
                <a:spcPts val="0"/>
              </a:spcAft>
              <a:buFont typeface="Arial" panose="020B0604020202020204" pitchFamily="34" charset="0"/>
              <a:buChar char="•"/>
            </a:pPr>
            <a:r>
              <a:rPr lang="en-US" sz="3200" b="0" i="0" u="none" strike="noStrike" dirty="0">
                <a:solidFill>
                  <a:srgbClr val="000000"/>
                </a:solidFill>
                <a:effectLst/>
                <a:cs typeface="Times New Roman" panose="02020603050405020304" pitchFamily="18" charset="0"/>
              </a:rPr>
              <a:t>Ahmet </a:t>
            </a:r>
            <a:r>
              <a:rPr lang="en-US" sz="3200" b="0" i="0" u="none" strike="noStrike" dirty="0" err="1">
                <a:solidFill>
                  <a:srgbClr val="000000"/>
                </a:solidFill>
                <a:effectLst/>
                <a:cs typeface="Times New Roman" panose="02020603050405020304" pitchFamily="18" charset="0"/>
              </a:rPr>
              <a:t>Kapkic</a:t>
            </a:r>
            <a:r>
              <a:rPr lang="en-US" sz="3200" b="0" i="0" u="none" strike="noStrike" dirty="0">
                <a:solidFill>
                  <a:srgbClr val="000000"/>
                </a:solidFill>
                <a:effectLst/>
                <a:cs typeface="Times New Roman" panose="02020603050405020304" pitchFamily="18" charset="0"/>
              </a:rPr>
              <a:t> (PhD Student)</a:t>
            </a:r>
          </a:p>
          <a:p>
            <a:pPr algn="l" rtl="0" fontAlgn="base">
              <a:lnSpc>
                <a:spcPct val="120000"/>
              </a:lnSpc>
              <a:spcBef>
                <a:spcPts val="0"/>
              </a:spcBef>
              <a:spcAft>
                <a:spcPts val="0"/>
              </a:spcAft>
              <a:buFont typeface="Arial" panose="020B0604020202020204" pitchFamily="34" charset="0"/>
              <a:buChar char="•"/>
            </a:pPr>
            <a:endParaRPr lang="en-US" sz="3200" b="0" i="0" u="none" strike="noStrike" dirty="0">
              <a:solidFill>
                <a:srgbClr val="000000"/>
              </a:solidFill>
              <a:effectLst/>
              <a:cs typeface="Times New Roman" panose="02020603050405020304" pitchFamily="18" charset="0"/>
            </a:endParaRPr>
          </a:p>
          <a:p>
            <a:pPr algn="l" rtl="0" fontAlgn="base">
              <a:lnSpc>
                <a:spcPct val="120000"/>
              </a:lnSpc>
              <a:spcBef>
                <a:spcPts val="0"/>
              </a:spcBef>
              <a:spcAft>
                <a:spcPts val="0"/>
              </a:spcAft>
              <a:buFont typeface="Arial" panose="020B0604020202020204" pitchFamily="34" charset="0"/>
              <a:buChar char="•"/>
            </a:pPr>
            <a:r>
              <a:rPr lang="en-US" sz="3200" b="0" i="0" u="none" strike="noStrike" dirty="0">
                <a:solidFill>
                  <a:srgbClr val="000000"/>
                </a:solidFill>
                <a:effectLst/>
                <a:cs typeface="Times New Roman" panose="02020603050405020304" pitchFamily="18" charset="0"/>
              </a:rPr>
              <a:t>and collaborators from other PMPs</a:t>
            </a:r>
          </a:p>
        </p:txBody>
      </p:sp>
      <p:sp>
        <p:nvSpPr>
          <p:cNvPr id="4" name="Footer Placeholder 3">
            <a:extLst>
              <a:ext uri="{FF2B5EF4-FFF2-40B4-BE49-F238E27FC236}">
                <a16:creationId xmlns:a16="http://schemas.microsoft.com/office/drawing/2014/main" id="{E88C0FEC-C07A-2FCB-BB86-A44C8A4ECDDA}"/>
              </a:ext>
            </a:extLst>
          </p:cNvPr>
          <p:cNvSpPr>
            <a:spLocks noGrp="1"/>
          </p:cNvSpPr>
          <p:nvPr>
            <p:ph type="ftr" sz="quarter" idx="11"/>
          </p:nvPr>
        </p:nvSpPr>
        <p:spPr/>
        <p:txBody>
          <a:bodyPr/>
          <a:lstStyle/>
          <a:p>
            <a:r>
              <a:rPr lang="en-US"/>
              <a:t>Designing Nature to Enhance Resilience of Built Infrastructure (GR40695)</a:t>
            </a:r>
            <a:endParaRPr lang="en-US" dirty="0"/>
          </a:p>
        </p:txBody>
      </p:sp>
    </p:spTree>
    <p:extLst>
      <p:ext uri="{BB962C8B-B14F-4D97-AF65-F5344CB8AC3E}">
        <p14:creationId xmlns:p14="http://schemas.microsoft.com/office/powerpoint/2010/main" val="39213194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F51E2-9980-B5C2-8B65-ECFCD058D399}"/>
              </a:ext>
            </a:extLst>
          </p:cNvPr>
          <p:cNvSpPr>
            <a:spLocks noGrp="1"/>
          </p:cNvSpPr>
          <p:nvPr>
            <p:ph type="title"/>
          </p:nvPr>
        </p:nvSpPr>
        <p:spPr/>
        <p:txBody>
          <a:bodyPr/>
          <a:lstStyle/>
          <a:p>
            <a:r>
              <a:rPr lang="en-US" dirty="0"/>
              <a:t>Project Overview</a:t>
            </a:r>
          </a:p>
        </p:txBody>
      </p:sp>
      <p:graphicFrame>
        <p:nvGraphicFramePr>
          <p:cNvPr id="4" name="Diagram 3">
            <a:extLst>
              <a:ext uri="{FF2B5EF4-FFF2-40B4-BE49-F238E27FC236}">
                <a16:creationId xmlns:a16="http://schemas.microsoft.com/office/drawing/2014/main" id="{0CAF7C3B-6CC7-52DF-5340-D016A1831F8D}"/>
              </a:ext>
            </a:extLst>
          </p:cNvPr>
          <p:cNvGraphicFramePr/>
          <p:nvPr>
            <p:extLst>
              <p:ext uri="{D42A27DB-BD31-4B8C-83A1-F6EECF244321}">
                <p14:modId xmlns:p14="http://schemas.microsoft.com/office/powerpoint/2010/main" val="652481494"/>
              </p:ext>
            </p:extLst>
          </p:nvPr>
        </p:nvGraphicFramePr>
        <p:xfrm>
          <a:off x="2032000" y="1690688"/>
          <a:ext cx="7495059" cy="44476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Oval 4">
            <a:extLst>
              <a:ext uri="{FF2B5EF4-FFF2-40B4-BE49-F238E27FC236}">
                <a16:creationId xmlns:a16="http://schemas.microsoft.com/office/drawing/2014/main" id="{854AEE77-9C7B-AD76-02F3-7328B49EAD21}"/>
              </a:ext>
            </a:extLst>
          </p:cNvPr>
          <p:cNvSpPr/>
          <p:nvPr/>
        </p:nvSpPr>
        <p:spPr>
          <a:xfrm>
            <a:off x="5544748" y="3286900"/>
            <a:ext cx="1832233" cy="1754659"/>
          </a:xfrm>
          <a:prstGeom prst="ellipse">
            <a:avLst/>
          </a:prstGeom>
          <a:solidFill>
            <a:srgbClr val="FFF2CC">
              <a:alpha val="63922"/>
            </a:srgb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 Science</a:t>
            </a:r>
          </a:p>
        </p:txBody>
      </p:sp>
      <p:sp>
        <p:nvSpPr>
          <p:cNvPr id="6" name="Footer Placeholder 5">
            <a:extLst>
              <a:ext uri="{FF2B5EF4-FFF2-40B4-BE49-F238E27FC236}">
                <a16:creationId xmlns:a16="http://schemas.microsoft.com/office/drawing/2014/main" id="{CEDC09E3-670A-C204-1000-267EF0FFAF64}"/>
              </a:ext>
            </a:extLst>
          </p:cNvPr>
          <p:cNvSpPr>
            <a:spLocks noGrp="1"/>
          </p:cNvSpPr>
          <p:nvPr>
            <p:ph type="ftr" sz="quarter" idx="11"/>
          </p:nvPr>
        </p:nvSpPr>
        <p:spPr/>
        <p:txBody>
          <a:bodyPr/>
          <a:lstStyle/>
          <a:p>
            <a:r>
              <a:rPr lang="en-US"/>
              <a:t>Designing Nature to Enhance Resilience of Built Infrastructure (GR40695)</a:t>
            </a:r>
            <a:endParaRPr lang="en-US" dirty="0"/>
          </a:p>
        </p:txBody>
      </p:sp>
      <p:pic>
        <p:nvPicPr>
          <p:cNvPr id="3076" name="Picture 4" descr="Logos &amp; Wordmarks | Brand and Style ...">
            <a:extLst>
              <a:ext uri="{FF2B5EF4-FFF2-40B4-BE49-F238E27FC236}">
                <a16:creationId xmlns:a16="http://schemas.microsoft.com/office/drawing/2014/main" id="{1CE273F4-3359-B055-7A67-2FD3743C18E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26460" y="4318175"/>
            <a:ext cx="1033540" cy="785170"/>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Earth Genome - Technologies for ...">
            <a:extLst>
              <a:ext uri="{FF2B5EF4-FFF2-40B4-BE49-F238E27FC236}">
                <a16:creationId xmlns:a16="http://schemas.microsoft.com/office/drawing/2014/main" id="{3085CBF5-B9D2-E1EC-ACD3-E1FF42BF5AA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353645" y="4539308"/>
            <a:ext cx="1589559" cy="564037"/>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a:extLst>
              <a:ext uri="{FF2B5EF4-FFF2-40B4-BE49-F238E27FC236}">
                <a16:creationId xmlns:a16="http://schemas.microsoft.com/office/drawing/2014/main" id="{CEB12906-1A4F-79F3-45A9-31AF96DEC50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842329" y="1145410"/>
            <a:ext cx="1534652" cy="522181"/>
          </a:xfrm>
          <a:prstGeom prst="rect">
            <a:avLst/>
          </a:prstGeom>
          <a:noFill/>
          <a:extLst>
            <a:ext uri="{909E8E84-426E-40DD-AFC4-6F175D3DCCD1}">
              <a14:hiddenFill xmlns:a14="http://schemas.microsoft.com/office/drawing/2010/main">
                <a:solidFill>
                  <a:srgbClr val="FFFFFF"/>
                </a:solidFill>
              </a14:hiddenFill>
            </a:ext>
          </a:extLst>
        </p:spPr>
      </p:pic>
      <p:pic>
        <p:nvPicPr>
          <p:cNvPr id="8" name="Graphic 7">
            <a:extLst>
              <a:ext uri="{FF2B5EF4-FFF2-40B4-BE49-F238E27FC236}">
                <a16:creationId xmlns:a16="http://schemas.microsoft.com/office/drawing/2014/main" id="{B14EA024-0C83-67D1-673A-4FAD62E376E5}"/>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935362" y="3429000"/>
            <a:ext cx="1166340" cy="347103"/>
          </a:xfrm>
          <a:prstGeom prst="rect">
            <a:avLst/>
          </a:prstGeom>
        </p:spPr>
      </p:pic>
    </p:spTree>
    <p:extLst>
      <p:ext uri="{BB962C8B-B14F-4D97-AF65-F5344CB8AC3E}">
        <p14:creationId xmlns:p14="http://schemas.microsoft.com/office/powerpoint/2010/main" val="3931942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242EF-2578-03B9-753B-8D7182F2A9D8}"/>
              </a:ext>
            </a:extLst>
          </p:cNvPr>
          <p:cNvSpPr>
            <a:spLocks noGrp="1"/>
          </p:cNvSpPr>
          <p:nvPr>
            <p:ph type="title"/>
          </p:nvPr>
        </p:nvSpPr>
        <p:spPr/>
        <p:txBody>
          <a:bodyPr/>
          <a:lstStyle/>
          <a:p>
            <a:r>
              <a:rPr lang="en-US" dirty="0"/>
              <a:t>Ongoing projects</a:t>
            </a:r>
          </a:p>
        </p:txBody>
      </p:sp>
      <p:sp>
        <p:nvSpPr>
          <p:cNvPr id="3" name="Content Placeholder 2">
            <a:extLst>
              <a:ext uri="{FF2B5EF4-FFF2-40B4-BE49-F238E27FC236}">
                <a16:creationId xmlns:a16="http://schemas.microsoft.com/office/drawing/2014/main" id="{EFC2170C-BE5C-2C05-1C33-25A71D3DA15D}"/>
              </a:ext>
            </a:extLst>
          </p:cNvPr>
          <p:cNvSpPr>
            <a:spLocks noGrp="1"/>
          </p:cNvSpPr>
          <p:nvPr>
            <p:ph idx="1"/>
          </p:nvPr>
        </p:nvSpPr>
        <p:spPr/>
        <p:txBody>
          <a:bodyPr/>
          <a:lstStyle/>
          <a:p>
            <a:r>
              <a:rPr lang="en-US" dirty="0"/>
              <a:t>Streamflow prediction</a:t>
            </a:r>
          </a:p>
          <a:p>
            <a:r>
              <a:rPr lang="en-US" dirty="0"/>
              <a:t>Missing water stream data imputation</a:t>
            </a:r>
          </a:p>
          <a:p>
            <a:r>
              <a:rPr lang="en-US" dirty="0"/>
              <a:t>Wetland identification</a:t>
            </a:r>
          </a:p>
          <a:p>
            <a:r>
              <a:rPr lang="en-US" dirty="0"/>
              <a:t>Water quality/quantity modeling simulation</a:t>
            </a:r>
          </a:p>
          <a:p>
            <a:endParaRPr lang="en-US" dirty="0"/>
          </a:p>
        </p:txBody>
      </p:sp>
      <p:sp>
        <p:nvSpPr>
          <p:cNvPr id="5" name="Rounded Rectangle 4">
            <a:extLst>
              <a:ext uri="{FF2B5EF4-FFF2-40B4-BE49-F238E27FC236}">
                <a16:creationId xmlns:a16="http://schemas.microsoft.com/office/drawing/2014/main" id="{12B6E75A-67E8-A880-689D-5A64440F2675}"/>
              </a:ext>
            </a:extLst>
          </p:cNvPr>
          <p:cNvSpPr/>
          <p:nvPr/>
        </p:nvSpPr>
        <p:spPr>
          <a:xfrm>
            <a:off x="1390357" y="3965713"/>
            <a:ext cx="9411286" cy="234618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2400" dirty="0">
                <a:solidFill>
                  <a:schemeClr val="tx1"/>
                </a:solidFill>
              </a:rPr>
              <a:t>Causal modeling and causal discovery</a:t>
            </a:r>
          </a:p>
          <a:p>
            <a:pPr marL="285750" indent="-285750">
              <a:buFont typeface="Arial" panose="020B0604020202020204" pitchFamily="34" charset="0"/>
              <a:buChar char="•"/>
            </a:pPr>
            <a:r>
              <a:rPr lang="en-US" sz="2400" dirty="0">
                <a:solidFill>
                  <a:schemeClr val="tx1"/>
                </a:solidFill>
              </a:rPr>
              <a:t>Causality aware domain disentanglement</a:t>
            </a:r>
          </a:p>
          <a:p>
            <a:pPr marL="285750" indent="-285750">
              <a:buFont typeface="Arial" panose="020B0604020202020204" pitchFamily="34" charset="0"/>
              <a:buChar char="•"/>
            </a:pPr>
            <a:r>
              <a:rPr lang="en-US" sz="2400" dirty="0">
                <a:solidFill>
                  <a:schemeClr val="tx1"/>
                </a:solidFill>
              </a:rPr>
              <a:t>Multi-variate spatiotemporal data analysis</a:t>
            </a:r>
          </a:p>
          <a:p>
            <a:pPr marL="285750" indent="-285750">
              <a:buFont typeface="Arial" panose="020B0604020202020204" pitchFamily="34" charset="0"/>
              <a:buChar char="•"/>
            </a:pPr>
            <a:r>
              <a:rPr lang="en-US" sz="2400" dirty="0">
                <a:solidFill>
                  <a:schemeClr val="tx1"/>
                </a:solidFill>
              </a:rPr>
              <a:t>Graph/network analysis</a:t>
            </a:r>
          </a:p>
          <a:p>
            <a:pPr marL="285750" indent="-285750">
              <a:buFont typeface="Arial" panose="020B0604020202020204" pitchFamily="34" charset="0"/>
              <a:buChar char="•"/>
            </a:pPr>
            <a:r>
              <a:rPr lang="en-US" sz="2400" dirty="0">
                <a:solidFill>
                  <a:schemeClr val="tx1"/>
                </a:solidFill>
              </a:rPr>
              <a:t>Causally-informed recommendation systems</a:t>
            </a:r>
          </a:p>
        </p:txBody>
      </p:sp>
      <p:pic>
        <p:nvPicPr>
          <p:cNvPr id="4" name="Picture 4" descr="Logos &amp; Wordmarks | Brand and Style ...">
            <a:extLst>
              <a:ext uri="{FF2B5EF4-FFF2-40B4-BE49-F238E27FC236}">
                <a16:creationId xmlns:a16="http://schemas.microsoft.com/office/drawing/2014/main" id="{EAE5F666-46CB-37E0-D53A-B927790A7A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0406" y="1037967"/>
            <a:ext cx="948004" cy="72018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2" descr="Earth Genome - Technologies for ...">
            <a:extLst>
              <a:ext uri="{FF2B5EF4-FFF2-40B4-BE49-F238E27FC236}">
                <a16:creationId xmlns:a16="http://schemas.microsoft.com/office/drawing/2014/main" id="{4CDF47C8-A05D-C94B-8C88-2FC49E026C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71841" y="1869498"/>
            <a:ext cx="1363918" cy="48397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4">
            <a:extLst>
              <a:ext uri="{FF2B5EF4-FFF2-40B4-BE49-F238E27FC236}">
                <a16:creationId xmlns:a16="http://schemas.microsoft.com/office/drawing/2014/main" id="{ACC9E57A-A97C-CACC-9AC7-F76658DF6E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58524" y="1127213"/>
            <a:ext cx="1534652" cy="522181"/>
          </a:xfrm>
          <a:prstGeom prst="rect">
            <a:avLst/>
          </a:prstGeom>
          <a:noFill/>
          <a:extLst>
            <a:ext uri="{909E8E84-426E-40DD-AFC4-6F175D3DCCD1}">
              <a14:hiddenFill xmlns:a14="http://schemas.microsoft.com/office/drawing/2010/main">
                <a:solidFill>
                  <a:srgbClr val="FFFFFF"/>
                </a:solidFill>
              </a14:hiddenFill>
            </a:ext>
          </a:extLst>
        </p:spPr>
      </p:pic>
      <p:pic>
        <p:nvPicPr>
          <p:cNvPr id="8" name="Graphic 7">
            <a:extLst>
              <a:ext uri="{FF2B5EF4-FFF2-40B4-BE49-F238E27FC236}">
                <a16:creationId xmlns:a16="http://schemas.microsoft.com/office/drawing/2014/main" id="{FA494BA5-8A22-D9CA-20C6-E0B20098800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712727" y="1927511"/>
            <a:ext cx="1626246" cy="483971"/>
          </a:xfrm>
          <a:prstGeom prst="rect">
            <a:avLst/>
          </a:prstGeom>
        </p:spPr>
      </p:pic>
    </p:spTree>
    <p:extLst>
      <p:ext uri="{BB962C8B-B14F-4D97-AF65-F5344CB8AC3E}">
        <p14:creationId xmlns:p14="http://schemas.microsoft.com/office/powerpoint/2010/main" val="9874232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F51E2-9980-B5C2-8B65-ECFCD058D399}"/>
              </a:ext>
            </a:extLst>
          </p:cNvPr>
          <p:cNvSpPr>
            <a:spLocks noGrp="1"/>
          </p:cNvSpPr>
          <p:nvPr>
            <p:ph type="title"/>
          </p:nvPr>
        </p:nvSpPr>
        <p:spPr/>
        <p:txBody>
          <a:bodyPr/>
          <a:lstStyle/>
          <a:p>
            <a:r>
              <a:rPr lang="en-US" dirty="0"/>
              <a:t>This presentation…</a:t>
            </a:r>
          </a:p>
        </p:txBody>
      </p:sp>
      <p:graphicFrame>
        <p:nvGraphicFramePr>
          <p:cNvPr id="4" name="Diagram 3">
            <a:extLst>
              <a:ext uri="{FF2B5EF4-FFF2-40B4-BE49-F238E27FC236}">
                <a16:creationId xmlns:a16="http://schemas.microsoft.com/office/drawing/2014/main" id="{0CAF7C3B-6CC7-52DF-5340-D016A1831F8D}"/>
              </a:ext>
            </a:extLst>
          </p:cNvPr>
          <p:cNvGraphicFramePr/>
          <p:nvPr>
            <p:extLst>
              <p:ext uri="{D42A27DB-BD31-4B8C-83A1-F6EECF244321}">
                <p14:modId xmlns:p14="http://schemas.microsoft.com/office/powerpoint/2010/main" val="589990879"/>
              </p:ext>
            </p:extLst>
          </p:nvPr>
        </p:nvGraphicFramePr>
        <p:xfrm>
          <a:off x="2032000" y="1690688"/>
          <a:ext cx="7495059" cy="44476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Oval 4">
            <a:extLst>
              <a:ext uri="{FF2B5EF4-FFF2-40B4-BE49-F238E27FC236}">
                <a16:creationId xmlns:a16="http://schemas.microsoft.com/office/drawing/2014/main" id="{854AEE77-9C7B-AD76-02F3-7328B49EAD21}"/>
              </a:ext>
            </a:extLst>
          </p:cNvPr>
          <p:cNvSpPr/>
          <p:nvPr/>
        </p:nvSpPr>
        <p:spPr>
          <a:xfrm>
            <a:off x="5544748" y="3286900"/>
            <a:ext cx="1832233" cy="1754659"/>
          </a:xfrm>
          <a:prstGeom prst="ellipse">
            <a:avLst/>
          </a:prstGeom>
          <a:solidFill>
            <a:srgbClr val="FFF2CC">
              <a:alpha val="63922"/>
            </a:srgbClr>
          </a:solid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 Science</a:t>
            </a:r>
          </a:p>
        </p:txBody>
      </p:sp>
      <p:sp>
        <p:nvSpPr>
          <p:cNvPr id="6" name="Footer Placeholder 5">
            <a:extLst>
              <a:ext uri="{FF2B5EF4-FFF2-40B4-BE49-F238E27FC236}">
                <a16:creationId xmlns:a16="http://schemas.microsoft.com/office/drawing/2014/main" id="{CEDC09E3-670A-C204-1000-267EF0FFAF64}"/>
              </a:ext>
            </a:extLst>
          </p:cNvPr>
          <p:cNvSpPr>
            <a:spLocks noGrp="1"/>
          </p:cNvSpPr>
          <p:nvPr>
            <p:ph type="ftr" sz="quarter" idx="11"/>
          </p:nvPr>
        </p:nvSpPr>
        <p:spPr/>
        <p:txBody>
          <a:bodyPr/>
          <a:lstStyle/>
          <a:p>
            <a:r>
              <a:rPr lang="en-US"/>
              <a:t>Designing Nature to Enhance Resilience of Built Infrastructure (GR40695)</a:t>
            </a:r>
            <a:endParaRPr lang="en-US" dirty="0"/>
          </a:p>
        </p:txBody>
      </p:sp>
      <p:pic>
        <p:nvPicPr>
          <p:cNvPr id="3" name="Picture 14">
            <a:extLst>
              <a:ext uri="{FF2B5EF4-FFF2-40B4-BE49-F238E27FC236}">
                <a16:creationId xmlns:a16="http://schemas.microsoft.com/office/drawing/2014/main" id="{2A954405-4F8C-F5A3-85AC-85134B9F43B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842329" y="1145410"/>
            <a:ext cx="1534652" cy="522181"/>
          </a:xfrm>
          <a:prstGeom prst="rect">
            <a:avLst/>
          </a:prstGeom>
          <a:noFill/>
          <a:extLst>
            <a:ext uri="{909E8E84-426E-40DD-AFC4-6F175D3DCCD1}">
              <a14:hiddenFill xmlns:a14="http://schemas.microsoft.com/office/drawing/2010/main">
                <a:solidFill>
                  <a:srgbClr val="FFFFFF"/>
                </a:solidFill>
              </a14:hiddenFill>
            </a:ext>
          </a:extLst>
        </p:spPr>
      </p:pic>
      <p:pic>
        <p:nvPicPr>
          <p:cNvPr id="7" name="Graphic 6">
            <a:extLst>
              <a:ext uri="{FF2B5EF4-FFF2-40B4-BE49-F238E27FC236}">
                <a16:creationId xmlns:a16="http://schemas.microsoft.com/office/drawing/2014/main" id="{FD8D94C8-54EF-DCBC-1B06-F9659615C68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935362" y="3429000"/>
            <a:ext cx="1166340" cy="347103"/>
          </a:xfrm>
          <a:prstGeom prst="rect">
            <a:avLst/>
          </a:prstGeom>
        </p:spPr>
      </p:pic>
      <p:sp>
        <p:nvSpPr>
          <p:cNvPr id="8" name="Content Placeholder 2">
            <a:extLst>
              <a:ext uri="{FF2B5EF4-FFF2-40B4-BE49-F238E27FC236}">
                <a16:creationId xmlns:a16="http://schemas.microsoft.com/office/drawing/2014/main" id="{9FB3925C-A711-DB88-32A8-81E59C7C8EE6}"/>
              </a:ext>
            </a:extLst>
          </p:cNvPr>
          <p:cNvSpPr>
            <a:spLocks noGrp="1"/>
          </p:cNvSpPr>
          <p:nvPr>
            <p:ph idx="1"/>
          </p:nvPr>
        </p:nvSpPr>
        <p:spPr>
          <a:xfrm>
            <a:off x="838200" y="1825625"/>
            <a:ext cx="10515600" cy="4351338"/>
          </a:xfrm>
        </p:spPr>
        <p:txBody>
          <a:bodyPr>
            <a:normAutofit/>
          </a:bodyPr>
          <a:lstStyle/>
          <a:p>
            <a:pPr algn="l" rtl="0" fontAlgn="base">
              <a:lnSpc>
                <a:spcPct val="120000"/>
              </a:lnSpc>
              <a:spcBef>
                <a:spcPts val="0"/>
              </a:spcBef>
              <a:spcAft>
                <a:spcPts val="0"/>
              </a:spcAft>
              <a:buFont typeface="Arial" panose="020B0604020202020204" pitchFamily="34" charset="0"/>
              <a:buChar char="•"/>
            </a:pPr>
            <a:r>
              <a:rPr lang="en-US" sz="1600" i="0" u="none" strike="noStrike" dirty="0">
                <a:solidFill>
                  <a:srgbClr val="000000"/>
                </a:solidFill>
                <a:effectLst/>
                <a:cs typeface="Times New Roman" panose="02020603050405020304" pitchFamily="18" charset="0"/>
              </a:rPr>
              <a:t>Data Science</a:t>
            </a:r>
          </a:p>
          <a:p>
            <a:pPr lvl="1" fontAlgn="base">
              <a:lnSpc>
                <a:spcPct val="120000"/>
              </a:lnSpc>
              <a:spcBef>
                <a:spcPts val="0"/>
              </a:spcBef>
            </a:pPr>
            <a:r>
              <a:rPr lang="en-US" sz="1300" u="sng" dirty="0">
                <a:solidFill>
                  <a:srgbClr val="000000"/>
                </a:solidFill>
                <a:cs typeface="Times New Roman" panose="02020603050405020304" pitchFamily="18" charset="0"/>
              </a:rPr>
              <a:t>Presenter: Yoonhyuk (Jim) Choi</a:t>
            </a:r>
            <a:r>
              <a:rPr lang="en-US" sz="1300" dirty="0">
                <a:solidFill>
                  <a:srgbClr val="000000"/>
                </a:solidFill>
                <a:cs typeface="Times New Roman" panose="02020603050405020304" pitchFamily="18" charset="0"/>
              </a:rPr>
              <a:t> (Postdoc)</a:t>
            </a:r>
            <a:endParaRPr lang="en-US" sz="1300" b="0" i="0" u="none" strike="noStrike" dirty="0">
              <a:solidFill>
                <a:srgbClr val="000000"/>
              </a:solidFill>
              <a:effectLst/>
              <a:cs typeface="Times New Roman" panose="02020603050405020304" pitchFamily="18" charset="0"/>
            </a:endParaRPr>
          </a:p>
          <a:p>
            <a:pPr lvl="1" fontAlgn="base">
              <a:lnSpc>
                <a:spcPct val="120000"/>
              </a:lnSpc>
              <a:spcBef>
                <a:spcPts val="0"/>
              </a:spcBef>
            </a:pPr>
            <a:r>
              <a:rPr lang="en-US" sz="1300" b="0" i="0" u="none" strike="noStrike" dirty="0">
                <a:solidFill>
                  <a:srgbClr val="000000"/>
                </a:solidFill>
                <a:effectLst/>
                <a:cs typeface="Times New Roman" panose="02020603050405020304" pitchFamily="18" charset="0"/>
              </a:rPr>
              <a:t>Paras </a:t>
            </a:r>
            <a:r>
              <a:rPr lang="en-US" sz="1300" b="0" i="0" u="none" strike="noStrike" dirty="0" err="1">
                <a:solidFill>
                  <a:srgbClr val="000000"/>
                </a:solidFill>
                <a:effectLst/>
                <a:cs typeface="Times New Roman" panose="02020603050405020304" pitchFamily="18" charset="0"/>
              </a:rPr>
              <a:t>Sheth</a:t>
            </a:r>
            <a:r>
              <a:rPr lang="en-US" sz="1300" b="0" i="0" u="none" strike="noStrike" dirty="0">
                <a:solidFill>
                  <a:srgbClr val="000000"/>
                </a:solidFill>
                <a:effectLst/>
                <a:cs typeface="Times New Roman" panose="02020603050405020304" pitchFamily="18" charset="0"/>
              </a:rPr>
              <a:t> (PhD Student)</a:t>
            </a:r>
          </a:p>
          <a:p>
            <a:pPr lvl="1" fontAlgn="base">
              <a:lnSpc>
                <a:spcPct val="120000"/>
              </a:lnSpc>
              <a:spcBef>
                <a:spcPts val="0"/>
              </a:spcBef>
            </a:pPr>
            <a:r>
              <a:rPr lang="en-US" sz="1300" b="0" i="0" u="none" strike="noStrike" dirty="0">
                <a:solidFill>
                  <a:srgbClr val="000000"/>
                </a:solidFill>
                <a:effectLst/>
                <a:cs typeface="Times New Roman" panose="02020603050405020304" pitchFamily="18" charset="0"/>
              </a:rPr>
              <a:t>Shu Wan (PhD Student)</a:t>
            </a:r>
          </a:p>
          <a:p>
            <a:pPr lvl="1" fontAlgn="base">
              <a:lnSpc>
                <a:spcPct val="120000"/>
              </a:lnSpc>
              <a:spcBef>
                <a:spcPts val="0"/>
              </a:spcBef>
            </a:pPr>
            <a:r>
              <a:rPr lang="en-US" sz="1300" b="0" i="0" u="none" strike="noStrike" dirty="0" err="1">
                <a:solidFill>
                  <a:srgbClr val="000000"/>
                </a:solidFill>
                <a:effectLst/>
                <a:cs typeface="Times New Roman" panose="02020603050405020304" pitchFamily="18" charset="0"/>
              </a:rPr>
              <a:t>Pratanu</a:t>
            </a:r>
            <a:r>
              <a:rPr lang="en-US" sz="1300" b="0" i="0" u="none" strike="noStrike" dirty="0">
                <a:solidFill>
                  <a:srgbClr val="000000"/>
                </a:solidFill>
                <a:effectLst/>
                <a:cs typeface="Times New Roman" panose="02020603050405020304" pitchFamily="18" charset="0"/>
              </a:rPr>
              <a:t> Man</a:t>
            </a:r>
            <a:r>
              <a:rPr lang="en-US" sz="1300" dirty="0">
                <a:solidFill>
                  <a:srgbClr val="000000"/>
                </a:solidFill>
                <a:cs typeface="Times New Roman" panose="02020603050405020304" pitchFamily="18" charset="0"/>
              </a:rPr>
              <a:t>d</a:t>
            </a:r>
            <a:r>
              <a:rPr lang="en-US" sz="1300" b="0" i="0" u="none" strike="noStrike" dirty="0">
                <a:solidFill>
                  <a:srgbClr val="000000"/>
                </a:solidFill>
                <a:effectLst/>
                <a:cs typeface="Times New Roman" panose="02020603050405020304" pitchFamily="18" charset="0"/>
              </a:rPr>
              <a:t>al (PhD Student)</a:t>
            </a:r>
            <a:r>
              <a:rPr lang="en-US" sz="1300" dirty="0">
                <a:solidFill>
                  <a:srgbClr val="000000"/>
                </a:solidFill>
                <a:cs typeface="Times New Roman" panose="02020603050405020304" pitchFamily="18" charset="0"/>
              </a:rPr>
              <a:t> </a:t>
            </a:r>
          </a:p>
          <a:p>
            <a:pPr lvl="1" fontAlgn="base">
              <a:lnSpc>
                <a:spcPct val="120000"/>
              </a:lnSpc>
              <a:spcBef>
                <a:spcPts val="0"/>
              </a:spcBef>
            </a:pPr>
            <a:r>
              <a:rPr lang="en-US" altLang="ko-KR" sz="1300" b="0" i="0" u="none" strike="noStrike" dirty="0" err="1">
                <a:solidFill>
                  <a:srgbClr val="000000"/>
                </a:solidFill>
                <a:effectLst/>
                <a:cs typeface="Times New Roman" panose="02020603050405020304" pitchFamily="18" charset="0"/>
              </a:rPr>
              <a:t>Kaize</a:t>
            </a:r>
            <a:r>
              <a:rPr lang="en-US" altLang="ko-KR" sz="1300" b="0" i="0" u="none" strike="noStrike" dirty="0">
                <a:solidFill>
                  <a:srgbClr val="000000"/>
                </a:solidFill>
                <a:effectLst/>
                <a:cs typeface="Times New Roman" panose="02020603050405020304" pitchFamily="18" charset="0"/>
              </a:rPr>
              <a:t> Ding (</a:t>
            </a:r>
            <a:r>
              <a:rPr lang="en-US" altLang="ko-KR" sz="1300" i="0" u="none" strike="noStrike" dirty="0">
                <a:solidFill>
                  <a:srgbClr val="000000"/>
                </a:solidFill>
                <a:effectLst/>
                <a:cs typeface="Times New Roman" panose="02020603050405020304" pitchFamily="18" charset="0"/>
              </a:rPr>
              <a:t>Asst. Prof.</a:t>
            </a:r>
            <a:r>
              <a:rPr lang="en-US" altLang="ko-KR" sz="1300" b="0" i="0" u="none" strike="noStrike" dirty="0">
                <a:solidFill>
                  <a:srgbClr val="000000"/>
                </a:solidFill>
                <a:effectLst/>
                <a:cs typeface="Times New Roman" panose="02020603050405020304" pitchFamily="18" charset="0"/>
              </a:rPr>
              <a:t>)</a:t>
            </a:r>
            <a:endParaRPr lang="en-US" sz="1300" dirty="0">
              <a:solidFill>
                <a:srgbClr val="000000"/>
              </a:solidFill>
              <a:cs typeface="Times New Roman" panose="02020603050405020304" pitchFamily="18" charset="0"/>
            </a:endParaRPr>
          </a:p>
          <a:p>
            <a:pPr lvl="1" fontAlgn="base">
              <a:lnSpc>
                <a:spcPct val="120000"/>
              </a:lnSpc>
              <a:spcBef>
                <a:spcPts val="0"/>
              </a:spcBef>
            </a:pPr>
            <a:r>
              <a:rPr lang="en-US" sz="1300" dirty="0">
                <a:solidFill>
                  <a:srgbClr val="000000"/>
                </a:solidFill>
                <a:cs typeface="Times New Roman" panose="02020603050405020304" pitchFamily="18" charset="0"/>
              </a:rPr>
              <a:t>Huan Liu (Prof.)</a:t>
            </a:r>
          </a:p>
          <a:p>
            <a:pPr lvl="1" fontAlgn="base">
              <a:lnSpc>
                <a:spcPct val="120000"/>
              </a:lnSpc>
              <a:spcBef>
                <a:spcPts val="0"/>
              </a:spcBef>
            </a:pPr>
            <a:r>
              <a:rPr lang="en-US" altLang="ko-KR" sz="1300" dirty="0">
                <a:solidFill>
                  <a:srgbClr val="000000"/>
                </a:solidFill>
                <a:cs typeface="Times New Roman" panose="02020603050405020304" pitchFamily="18" charset="0"/>
              </a:rPr>
              <a:t>K. </a:t>
            </a:r>
            <a:r>
              <a:rPr lang="en-US" altLang="ko-KR" sz="1300" dirty="0" err="1">
                <a:solidFill>
                  <a:srgbClr val="000000"/>
                </a:solidFill>
                <a:cs typeface="Times New Roman" panose="02020603050405020304" pitchFamily="18" charset="0"/>
              </a:rPr>
              <a:t>Selcuk</a:t>
            </a:r>
            <a:r>
              <a:rPr lang="en-US" altLang="ko-KR" sz="1300">
                <a:solidFill>
                  <a:srgbClr val="000000"/>
                </a:solidFill>
                <a:cs typeface="Times New Roman" panose="02020603050405020304" pitchFamily="18" charset="0"/>
              </a:rPr>
              <a:t> Candan (Prof.)</a:t>
            </a:r>
            <a:endParaRPr lang="en-US" sz="1300" dirty="0">
              <a:solidFill>
                <a:srgbClr val="000000"/>
              </a:solidFill>
              <a:cs typeface="Times New Roman" panose="02020603050405020304" pitchFamily="18" charset="0"/>
            </a:endParaRPr>
          </a:p>
          <a:p>
            <a:pPr lvl="1" fontAlgn="base">
              <a:lnSpc>
                <a:spcPct val="120000"/>
              </a:lnSpc>
              <a:spcBef>
                <a:spcPts val="0"/>
              </a:spcBef>
            </a:pPr>
            <a:endParaRPr lang="en-US" sz="1200" b="0" i="0" u="none" strike="noStrike" dirty="0">
              <a:solidFill>
                <a:srgbClr val="000000"/>
              </a:solidFill>
              <a:effectLst/>
              <a:cs typeface="Times New Roman" panose="02020603050405020304" pitchFamily="18" charset="0"/>
            </a:endParaRPr>
          </a:p>
          <a:p>
            <a:pPr lvl="1" fontAlgn="base">
              <a:lnSpc>
                <a:spcPct val="120000"/>
              </a:lnSpc>
              <a:spcBef>
                <a:spcPts val="0"/>
              </a:spcBef>
            </a:pPr>
            <a:endParaRPr lang="en-US" sz="1200" dirty="0">
              <a:solidFill>
                <a:srgbClr val="000000"/>
              </a:solidFill>
              <a:cs typeface="Times New Roman" panose="02020603050405020304" pitchFamily="18" charset="0"/>
            </a:endParaRPr>
          </a:p>
          <a:p>
            <a:pPr fontAlgn="base">
              <a:lnSpc>
                <a:spcPct val="120000"/>
              </a:lnSpc>
              <a:spcBef>
                <a:spcPts val="0"/>
              </a:spcBef>
            </a:pPr>
            <a:r>
              <a:rPr lang="en-US" sz="1600" b="0" i="0" u="none" strike="noStrike" dirty="0">
                <a:solidFill>
                  <a:srgbClr val="000000"/>
                </a:solidFill>
                <a:effectLst/>
                <a:cs typeface="Times New Roman" panose="02020603050405020304" pitchFamily="18" charset="0"/>
              </a:rPr>
              <a:t>Wetlands</a:t>
            </a:r>
          </a:p>
          <a:p>
            <a:pPr lvl="1" fontAlgn="base">
              <a:lnSpc>
                <a:spcPct val="120000"/>
              </a:lnSpc>
              <a:spcBef>
                <a:spcPts val="0"/>
              </a:spcBef>
            </a:pPr>
            <a:r>
              <a:rPr lang="en-US" sz="1300" dirty="0" err="1">
                <a:solidFill>
                  <a:srgbClr val="000000"/>
                </a:solidFill>
                <a:cs typeface="Times New Roman" panose="02020603050405020304" pitchFamily="18" charset="0"/>
              </a:rPr>
              <a:t>Reepal</a:t>
            </a:r>
            <a:r>
              <a:rPr lang="en-US" sz="1300" dirty="0">
                <a:solidFill>
                  <a:srgbClr val="000000"/>
                </a:solidFill>
                <a:cs typeface="Times New Roman" panose="02020603050405020304" pitchFamily="18" charset="0"/>
              </a:rPr>
              <a:t> Shah (Research Scientist)</a:t>
            </a:r>
          </a:p>
          <a:p>
            <a:pPr lvl="1" fontAlgn="base">
              <a:lnSpc>
                <a:spcPct val="120000"/>
              </a:lnSpc>
              <a:spcBef>
                <a:spcPts val="0"/>
              </a:spcBef>
            </a:pPr>
            <a:r>
              <a:rPr lang="en-US" sz="1300" b="0" i="0" u="none" strike="noStrike" dirty="0">
                <a:solidFill>
                  <a:srgbClr val="000000"/>
                </a:solidFill>
                <a:effectLst/>
                <a:cs typeface="Times New Roman" panose="02020603050405020304" pitchFamily="18" charset="0"/>
              </a:rPr>
              <a:t>John Sabo (Prof.)</a:t>
            </a:r>
          </a:p>
          <a:p>
            <a:pPr lvl="1" fontAlgn="base">
              <a:lnSpc>
                <a:spcPct val="120000"/>
              </a:lnSpc>
              <a:spcBef>
                <a:spcPts val="0"/>
              </a:spcBef>
            </a:pPr>
            <a:endParaRPr lang="en-US" sz="1200" dirty="0">
              <a:solidFill>
                <a:srgbClr val="000000"/>
              </a:solidFill>
              <a:cs typeface="Times New Roman" panose="02020603050405020304" pitchFamily="18" charset="0"/>
            </a:endParaRPr>
          </a:p>
        </p:txBody>
      </p:sp>
      <p:pic>
        <p:nvPicPr>
          <p:cNvPr id="9" name="Picture 1" descr="A map of a river&#10;&#10;Description automatically generated">
            <a:extLst>
              <a:ext uri="{FF2B5EF4-FFF2-40B4-BE49-F238E27FC236}">
                <a16:creationId xmlns:a16="http://schemas.microsoft.com/office/drawing/2014/main" id="{DAAA62D6-A441-E092-63F8-7ABFEF80BE29}"/>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039092" y="1158969"/>
            <a:ext cx="2704018" cy="2028014"/>
          </a:xfrm>
          <a:prstGeom prst="rect">
            <a:avLst/>
          </a:prstGeom>
        </p:spPr>
      </p:pic>
      <p:sp>
        <p:nvSpPr>
          <p:cNvPr id="10" name="TextBox 9">
            <a:extLst>
              <a:ext uri="{FF2B5EF4-FFF2-40B4-BE49-F238E27FC236}">
                <a16:creationId xmlns:a16="http://schemas.microsoft.com/office/drawing/2014/main" id="{E8E69F53-803C-F782-27CB-1407CB67237A}"/>
              </a:ext>
            </a:extLst>
          </p:cNvPr>
          <p:cNvSpPr txBox="1"/>
          <p:nvPr/>
        </p:nvSpPr>
        <p:spPr>
          <a:xfrm>
            <a:off x="9939921" y="1290204"/>
            <a:ext cx="1072356" cy="276999"/>
          </a:xfrm>
          <a:prstGeom prst="rect">
            <a:avLst/>
          </a:prstGeom>
          <a:noFill/>
        </p:spPr>
        <p:txBody>
          <a:bodyPr wrap="square">
            <a:spAutoFit/>
          </a:bodyPr>
          <a:lstStyle/>
          <a:p>
            <a:r>
              <a:rPr lang="en-US" altLang="ko-KR" sz="1200" dirty="0"/>
              <a:t>Brazos River</a:t>
            </a:r>
            <a:endParaRPr lang="ko-KR" altLang="en-US" sz="1200" dirty="0"/>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0D0AAAF7-53A5-80E4-3A7C-5E0E7802DFB9}"/>
                  </a:ext>
                </a:extLst>
              </p:cNvPr>
              <p:cNvSpPr txBox="1"/>
              <p:nvPr/>
            </p:nvSpPr>
            <p:spPr>
              <a:xfrm>
                <a:off x="9447106" y="3193718"/>
                <a:ext cx="203421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altLang="ko-KR" i="1" smtClean="0">
                          <a:solidFill>
                            <a:srgbClr val="C00000"/>
                          </a:solidFill>
                          <a:latin typeface="Cambria Math" panose="02040503050406030204" pitchFamily="18" charset="0"/>
                        </a:rPr>
                        <m:t>p</m:t>
                      </m:r>
                      <m:r>
                        <m:rPr>
                          <m:sty m:val="p"/>
                        </m:rPr>
                        <a:rPr lang="en-US" altLang="ko-KR" b="0" i="0" smtClean="0">
                          <a:solidFill>
                            <a:srgbClr val="C00000"/>
                          </a:solidFill>
                          <a:latin typeface="Cambria Math" panose="02040503050406030204" pitchFamily="18" charset="0"/>
                        </a:rPr>
                        <m:t>otential</m:t>
                      </m:r>
                      <m:r>
                        <a:rPr lang="en-US" altLang="ko-KR" b="0" i="0" smtClean="0">
                          <a:solidFill>
                            <a:srgbClr val="C00000"/>
                          </a:solidFill>
                          <a:latin typeface="Cambria Math" panose="02040503050406030204" pitchFamily="18" charset="0"/>
                        </a:rPr>
                        <m:t> </m:t>
                      </m:r>
                      <m:r>
                        <m:rPr>
                          <m:sty m:val="p"/>
                        </m:rPr>
                        <a:rPr lang="en-US" altLang="ko-KR" b="0" i="0" smtClean="0">
                          <a:solidFill>
                            <a:srgbClr val="C00000"/>
                          </a:solidFill>
                          <a:latin typeface="Cambria Math" panose="02040503050406030204" pitchFamily="18" charset="0"/>
                        </a:rPr>
                        <m:t>wetlands</m:t>
                      </m:r>
                      <m:r>
                        <a:rPr lang="en-US" altLang="ko-KR" b="0" i="0" smtClean="0">
                          <a:solidFill>
                            <a:srgbClr val="C00000"/>
                          </a:solidFill>
                          <a:latin typeface="Cambria Math" panose="02040503050406030204" pitchFamily="18" charset="0"/>
                        </a:rPr>
                        <m:t> ?</m:t>
                      </m:r>
                    </m:oMath>
                  </m:oMathPara>
                </a14:m>
                <a:endParaRPr lang="ko-KR" altLang="en-US" dirty="0">
                  <a:solidFill>
                    <a:srgbClr val="C00000"/>
                  </a:solidFill>
                </a:endParaRPr>
              </a:p>
            </p:txBody>
          </p:sp>
        </mc:Choice>
        <mc:Fallback xmlns="">
          <p:sp>
            <p:nvSpPr>
              <p:cNvPr id="11" name="TextBox 10">
                <a:extLst>
                  <a:ext uri="{FF2B5EF4-FFF2-40B4-BE49-F238E27FC236}">
                    <a16:creationId xmlns:a16="http://schemas.microsoft.com/office/drawing/2014/main" id="{0D0AAAF7-53A5-80E4-3A7C-5E0E7802DFB9}"/>
                  </a:ext>
                </a:extLst>
              </p:cNvPr>
              <p:cNvSpPr txBox="1">
                <a:spLocks noRot="1" noChangeAspect="1" noMove="1" noResize="1" noEditPoints="1" noAdjustHandles="1" noChangeArrowheads="1" noChangeShapeType="1" noTextEdit="1"/>
              </p:cNvSpPr>
              <p:nvPr/>
            </p:nvSpPr>
            <p:spPr>
              <a:xfrm>
                <a:off x="9447106" y="3193718"/>
                <a:ext cx="2034211" cy="276999"/>
              </a:xfrm>
              <a:prstGeom prst="rect">
                <a:avLst/>
              </a:prstGeom>
              <a:blipFill>
                <a:blip r:embed="rId11"/>
                <a:stretch>
                  <a:fillRect l="-2500" t="-8696" r="-2500" b="-34783"/>
                </a:stretch>
              </a:blipFill>
            </p:spPr>
            <p:txBody>
              <a:bodyPr/>
              <a:lstStyle/>
              <a:p>
                <a:r>
                  <a:rPr lang="en-US">
                    <a:noFill/>
                  </a:rPr>
                  <a:t> </a:t>
                </a:r>
              </a:p>
            </p:txBody>
          </p:sp>
        </mc:Fallback>
      </mc:AlternateContent>
    </p:spTree>
    <p:extLst>
      <p:ext uri="{BB962C8B-B14F-4D97-AF65-F5344CB8AC3E}">
        <p14:creationId xmlns:p14="http://schemas.microsoft.com/office/powerpoint/2010/main" val="17508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1EE635C-6333-46B7-3EEF-BF75863497C8}"/>
              </a:ext>
            </a:extLst>
          </p:cNvPr>
          <p:cNvSpPr>
            <a:spLocks noGrp="1"/>
          </p:cNvSpPr>
          <p:nvPr>
            <p:ph type="title"/>
          </p:nvPr>
        </p:nvSpPr>
        <p:spPr/>
        <p:txBody>
          <a:bodyPr/>
          <a:lstStyle/>
          <a:p>
            <a:r>
              <a:rPr lang="en-US" altLang="ko-KR" dirty="0">
                <a:latin typeface="+mn-lt"/>
                <a:cs typeface="Times New Roman" panose="02020603050405020304" pitchFamily="18" charset="0"/>
              </a:rPr>
              <a:t>Wetlands</a:t>
            </a:r>
            <a:endParaRPr lang="ko-KR" altLang="en-US" dirty="0">
              <a:latin typeface="+mn-lt"/>
              <a:cs typeface="Times New Roman" panose="02020603050405020304" pitchFamily="18" charset="0"/>
            </a:endParaRPr>
          </a:p>
        </p:txBody>
      </p:sp>
      <p:sp>
        <p:nvSpPr>
          <p:cNvPr id="3" name="내용 개체 틀 2">
            <a:extLst>
              <a:ext uri="{FF2B5EF4-FFF2-40B4-BE49-F238E27FC236}">
                <a16:creationId xmlns:a16="http://schemas.microsoft.com/office/drawing/2014/main" id="{6FEFCBAE-7ADB-28AB-C664-702CAF950B1A}"/>
              </a:ext>
            </a:extLst>
          </p:cNvPr>
          <p:cNvSpPr>
            <a:spLocks noGrp="1"/>
          </p:cNvSpPr>
          <p:nvPr>
            <p:ph idx="1"/>
          </p:nvPr>
        </p:nvSpPr>
        <p:spPr>
          <a:xfrm>
            <a:off x="838200" y="1825625"/>
            <a:ext cx="6722327" cy="4351338"/>
          </a:xfrm>
        </p:spPr>
        <p:txBody>
          <a:bodyPr>
            <a:normAutofit/>
          </a:bodyPr>
          <a:lstStyle/>
          <a:p>
            <a:r>
              <a:rPr lang="en-US" altLang="ko-KR" dirty="0">
                <a:cs typeface="Times New Roman" panose="02020603050405020304" pitchFamily="18" charset="0"/>
              </a:rPr>
              <a:t>Definition</a:t>
            </a:r>
          </a:p>
          <a:p>
            <a:pPr lvl="1"/>
            <a:r>
              <a:rPr lang="en-US" altLang="ko-KR" dirty="0">
                <a:cs typeface="Times New Roman" panose="02020603050405020304" pitchFamily="18" charset="0"/>
              </a:rPr>
              <a:t>Water covers the soil</a:t>
            </a:r>
          </a:p>
          <a:p>
            <a:pPr lvl="1"/>
            <a:r>
              <a:rPr lang="en-US" altLang="ko-KR" dirty="0">
                <a:cs typeface="Times New Roman" panose="02020603050405020304" pitchFamily="18" charset="0"/>
              </a:rPr>
              <a:t>Present near the surface of the soil all year</a:t>
            </a:r>
          </a:p>
          <a:p>
            <a:endParaRPr lang="en-US" altLang="ko-KR" dirty="0">
              <a:cs typeface="Times New Roman" panose="02020603050405020304" pitchFamily="18" charset="0"/>
            </a:endParaRPr>
          </a:p>
          <a:p>
            <a:r>
              <a:rPr lang="en-US" altLang="ko-KR" dirty="0">
                <a:cs typeface="Times New Roman" panose="02020603050405020304" pitchFamily="18" charset="0"/>
              </a:rPr>
              <a:t>Benefits</a:t>
            </a:r>
          </a:p>
          <a:p>
            <a:pPr lvl="1"/>
            <a:r>
              <a:rPr lang="en-US" altLang="ko-KR" dirty="0">
                <a:cs typeface="Times New Roman" panose="02020603050405020304" pitchFamily="18" charset="0"/>
              </a:rPr>
              <a:t>Floodwater storage</a:t>
            </a:r>
          </a:p>
          <a:p>
            <a:pPr lvl="1"/>
            <a:r>
              <a:rPr lang="en-US" altLang="ko-KR" dirty="0">
                <a:cs typeface="Times New Roman" panose="02020603050405020304" pitchFamily="18" charset="0"/>
              </a:rPr>
              <a:t>Retention, protection against storms and hurricanes, stabilization of shorelines</a:t>
            </a:r>
          </a:p>
          <a:p>
            <a:pPr lvl="1"/>
            <a:r>
              <a:rPr lang="en-US" altLang="ko-KR" dirty="0">
                <a:cs typeface="Times New Roman" panose="02020603050405020304" pitchFamily="18" charset="0"/>
              </a:rPr>
              <a:t>Water purification / Carbon fixation</a:t>
            </a:r>
            <a:endParaRPr lang="ko-KR" altLang="en-US" dirty="0">
              <a:cs typeface="Times New Roman" panose="02020603050405020304" pitchFamily="18" charset="0"/>
            </a:endParaRPr>
          </a:p>
        </p:txBody>
      </p:sp>
      <p:pic>
        <p:nvPicPr>
          <p:cNvPr id="1026" name="Picture 2" descr="Wetland | Definition, Characteristics, Animals, Plants, Examples, &amp; Facts |  Britannica">
            <a:extLst>
              <a:ext uri="{FF2B5EF4-FFF2-40B4-BE49-F238E27FC236}">
                <a16:creationId xmlns:a16="http://schemas.microsoft.com/office/drawing/2014/main" id="{63183699-D15C-434C-736F-4D900343B3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0417"/>
          <a:stretch/>
        </p:blipFill>
        <p:spPr bwMode="auto">
          <a:xfrm>
            <a:off x="7703014" y="579864"/>
            <a:ext cx="3998332" cy="239751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he Wonder of Wetlands: A Nature-Based Solution for Environmental  Challenges - Pacific Institute">
            <a:extLst>
              <a:ext uri="{FF2B5EF4-FFF2-40B4-BE49-F238E27FC236}">
                <a16:creationId xmlns:a16="http://schemas.microsoft.com/office/drawing/2014/main" id="{C1B7796D-6D8C-8306-55C0-D226802F09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05492" y="3601844"/>
            <a:ext cx="3995853" cy="2397512"/>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5E30AB5E-F584-27B5-CAC3-4B81A63230EC}"/>
              </a:ext>
            </a:extLst>
          </p:cNvPr>
          <p:cNvSpPr>
            <a:spLocks noGrp="1"/>
          </p:cNvSpPr>
          <p:nvPr>
            <p:ph type="ftr" sz="quarter" idx="11"/>
          </p:nvPr>
        </p:nvSpPr>
        <p:spPr/>
        <p:txBody>
          <a:bodyPr/>
          <a:lstStyle/>
          <a:p>
            <a:r>
              <a:rPr lang="en-US"/>
              <a:t>Designing Nature to Enhance Resilience of Built Infrastructure (GR40695)</a:t>
            </a:r>
            <a:endParaRPr lang="en-US" dirty="0"/>
          </a:p>
        </p:txBody>
      </p:sp>
    </p:spTree>
    <p:extLst>
      <p:ext uri="{BB962C8B-B14F-4D97-AF65-F5344CB8AC3E}">
        <p14:creationId xmlns:p14="http://schemas.microsoft.com/office/powerpoint/2010/main" val="3468211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1EE635C-6333-46B7-3EEF-BF75863497C8}"/>
              </a:ext>
            </a:extLst>
          </p:cNvPr>
          <p:cNvSpPr>
            <a:spLocks noGrp="1"/>
          </p:cNvSpPr>
          <p:nvPr>
            <p:ph type="title"/>
          </p:nvPr>
        </p:nvSpPr>
        <p:spPr/>
        <p:txBody>
          <a:bodyPr/>
          <a:lstStyle/>
          <a:p>
            <a:r>
              <a:rPr lang="en-US" altLang="ko-KR" dirty="0">
                <a:latin typeface="+mn-lt"/>
                <a:cs typeface="Times New Roman" panose="02020603050405020304" pitchFamily="18" charset="0"/>
              </a:rPr>
              <a:t>Type of Wetlands</a:t>
            </a:r>
            <a:endParaRPr lang="ko-KR" altLang="en-US" dirty="0">
              <a:latin typeface="+mn-lt"/>
              <a:cs typeface="Times New Roman" panose="02020603050405020304" pitchFamily="18" charset="0"/>
            </a:endParaRPr>
          </a:p>
        </p:txBody>
      </p:sp>
      <p:pic>
        <p:nvPicPr>
          <p:cNvPr id="3074" name="Picture 2" descr="marshes">
            <a:extLst>
              <a:ext uri="{FF2B5EF4-FFF2-40B4-BE49-F238E27FC236}">
                <a16:creationId xmlns:a16="http://schemas.microsoft.com/office/drawing/2014/main" id="{5030DF8C-D5DA-3D15-D21D-89EA90E855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0580" y="1772280"/>
            <a:ext cx="3676524" cy="183826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E2536CF2-9D1D-89BF-EBB4-1D879BA7492F}"/>
                  </a:ext>
                </a:extLst>
              </p:cNvPr>
              <p:cNvSpPr txBox="1"/>
              <p:nvPr/>
            </p:nvSpPr>
            <p:spPr>
              <a:xfrm>
                <a:off x="3250582" y="1338464"/>
                <a:ext cx="103233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ko-KR" b="1" i="1" smtClean="0">
                          <a:latin typeface="Cambria Math" panose="02040503050406030204" pitchFamily="18" charset="0"/>
                        </a:rPr>
                        <m:t>𝑴𝒂𝒓𝒔𝒉𝒆𝒔</m:t>
                      </m:r>
                    </m:oMath>
                  </m:oMathPara>
                </a14:m>
                <a:endParaRPr lang="ko-KR" altLang="en-US" b="1" dirty="0"/>
              </a:p>
            </p:txBody>
          </p:sp>
        </mc:Choice>
        <mc:Fallback xmlns="">
          <p:sp>
            <p:nvSpPr>
              <p:cNvPr id="6" name="TextBox 5">
                <a:extLst>
                  <a:ext uri="{FF2B5EF4-FFF2-40B4-BE49-F238E27FC236}">
                    <a16:creationId xmlns:a16="http://schemas.microsoft.com/office/drawing/2014/main" id="{E2536CF2-9D1D-89BF-EBB4-1D879BA7492F}"/>
                  </a:ext>
                </a:extLst>
              </p:cNvPr>
              <p:cNvSpPr txBox="1">
                <a:spLocks noRot="1" noChangeAspect="1" noMove="1" noResize="1" noEditPoints="1" noAdjustHandles="1" noChangeArrowheads="1" noChangeShapeType="1" noTextEdit="1"/>
              </p:cNvSpPr>
              <p:nvPr/>
            </p:nvSpPr>
            <p:spPr>
              <a:xfrm>
                <a:off x="3250582" y="1338464"/>
                <a:ext cx="1032334" cy="276999"/>
              </a:xfrm>
              <a:prstGeom prst="rect">
                <a:avLst/>
              </a:prstGeom>
              <a:blipFill>
                <a:blip r:embed="rId4"/>
                <a:stretch>
                  <a:fillRect l="-5294" t="-2222" r="-5882" b="-8889"/>
                </a:stretch>
              </a:blipFill>
            </p:spPr>
            <p:txBody>
              <a:bodyPr/>
              <a:lstStyle/>
              <a:p>
                <a:r>
                  <a:rPr lang="ko-KR" altLang="en-US">
                    <a:noFill/>
                  </a:rPr>
                  <a:t> </a:t>
                </a:r>
              </a:p>
            </p:txBody>
          </p:sp>
        </mc:Fallback>
      </mc:AlternateContent>
      <p:pic>
        <p:nvPicPr>
          <p:cNvPr id="3076" name="Picture 4" descr="swamps">
            <a:extLst>
              <a:ext uri="{FF2B5EF4-FFF2-40B4-BE49-F238E27FC236}">
                <a16:creationId xmlns:a16="http://schemas.microsoft.com/office/drawing/2014/main" id="{CDA0F4A7-D218-60C4-E06B-3BC6C10C0C6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29866" y="1772280"/>
            <a:ext cx="3676524" cy="183826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2DEE8D2B-1F37-B521-1DDB-67049C830D56}"/>
                  </a:ext>
                </a:extLst>
              </p:cNvPr>
              <p:cNvSpPr txBox="1"/>
              <p:nvPr/>
            </p:nvSpPr>
            <p:spPr>
              <a:xfrm>
                <a:off x="8069906" y="1338464"/>
                <a:ext cx="981038"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ko-KR" b="1" i="1" smtClean="0">
                          <a:latin typeface="Cambria Math" panose="02040503050406030204" pitchFamily="18" charset="0"/>
                        </a:rPr>
                        <m:t>𝑺𝒘𝒂𝒎𝒑𝒔</m:t>
                      </m:r>
                    </m:oMath>
                  </m:oMathPara>
                </a14:m>
                <a:endParaRPr lang="ko-KR" altLang="en-US" b="1" dirty="0"/>
              </a:p>
            </p:txBody>
          </p:sp>
        </mc:Choice>
        <mc:Fallback xmlns="">
          <p:sp>
            <p:nvSpPr>
              <p:cNvPr id="7" name="TextBox 6">
                <a:extLst>
                  <a:ext uri="{FF2B5EF4-FFF2-40B4-BE49-F238E27FC236}">
                    <a16:creationId xmlns:a16="http://schemas.microsoft.com/office/drawing/2014/main" id="{2DEE8D2B-1F37-B521-1DDB-67049C830D56}"/>
                  </a:ext>
                </a:extLst>
              </p:cNvPr>
              <p:cNvSpPr txBox="1">
                <a:spLocks noRot="1" noChangeAspect="1" noMove="1" noResize="1" noEditPoints="1" noAdjustHandles="1" noChangeArrowheads="1" noChangeShapeType="1" noTextEdit="1"/>
              </p:cNvSpPr>
              <p:nvPr/>
            </p:nvSpPr>
            <p:spPr>
              <a:xfrm>
                <a:off x="8069906" y="1338464"/>
                <a:ext cx="981038" cy="276999"/>
              </a:xfrm>
              <a:prstGeom prst="rect">
                <a:avLst/>
              </a:prstGeom>
              <a:blipFill>
                <a:blip r:embed="rId6"/>
                <a:stretch>
                  <a:fillRect l="-8075" r="-8075" b="-33333"/>
                </a:stretch>
              </a:blipFill>
            </p:spPr>
            <p:txBody>
              <a:bodyPr/>
              <a:lstStyle/>
              <a:p>
                <a:r>
                  <a:rPr lang="ko-KR" altLang="en-US">
                    <a:noFill/>
                  </a:rPr>
                  <a:t> </a:t>
                </a:r>
              </a:p>
            </p:txBody>
          </p:sp>
        </mc:Fallback>
      </mc:AlternateContent>
      <p:pic>
        <p:nvPicPr>
          <p:cNvPr id="8" name="Picture 8" descr="Bogs">
            <a:extLst>
              <a:ext uri="{FF2B5EF4-FFF2-40B4-BE49-F238E27FC236}">
                <a16:creationId xmlns:a16="http://schemas.microsoft.com/office/drawing/2014/main" id="{EE41A60E-8D44-8B54-AA34-5559030BCF0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30580" y="4206075"/>
            <a:ext cx="3676524" cy="183826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B37CF44A-2A61-8466-3498-498EB5F3BCEE}"/>
                  </a:ext>
                </a:extLst>
              </p:cNvPr>
              <p:cNvSpPr txBox="1"/>
              <p:nvPr/>
            </p:nvSpPr>
            <p:spPr>
              <a:xfrm>
                <a:off x="3454964" y="3855001"/>
                <a:ext cx="623569"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ko-KR" b="1" i="1" smtClean="0">
                          <a:latin typeface="Cambria Math" panose="02040503050406030204" pitchFamily="18" charset="0"/>
                        </a:rPr>
                        <m:t>𝑩𝒐𝒈𝒔</m:t>
                      </m:r>
                    </m:oMath>
                  </m:oMathPara>
                </a14:m>
                <a:endParaRPr lang="ko-KR" altLang="en-US" b="1" dirty="0"/>
              </a:p>
            </p:txBody>
          </p:sp>
        </mc:Choice>
        <mc:Fallback xmlns="">
          <p:sp>
            <p:nvSpPr>
              <p:cNvPr id="9" name="TextBox 8">
                <a:extLst>
                  <a:ext uri="{FF2B5EF4-FFF2-40B4-BE49-F238E27FC236}">
                    <a16:creationId xmlns:a16="http://schemas.microsoft.com/office/drawing/2014/main" id="{B37CF44A-2A61-8466-3498-498EB5F3BCEE}"/>
                  </a:ext>
                </a:extLst>
              </p:cNvPr>
              <p:cNvSpPr txBox="1">
                <a:spLocks noRot="1" noChangeAspect="1" noMove="1" noResize="1" noEditPoints="1" noAdjustHandles="1" noChangeArrowheads="1" noChangeShapeType="1" noTextEdit="1"/>
              </p:cNvSpPr>
              <p:nvPr/>
            </p:nvSpPr>
            <p:spPr>
              <a:xfrm>
                <a:off x="3454964" y="3855001"/>
                <a:ext cx="623569" cy="276999"/>
              </a:xfrm>
              <a:prstGeom prst="rect">
                <a:avLst/>
              </a:prstGeom>
              <a:blipFill>
                <a:blip r:embed="rId8"/>
                <a:stretch>
                  <a:fillRect l="-12745" r="-12745" b="-32609"/>
                </a:stretch>
              </a:blipFill>
            </p:spPr>
            <p:txBody>
              <a:bodyPr/>
              <a:lstStyle/>
              <a:p>
                <a:r>
                  <a:rPr lang="ko-KR" altLang="en-US">
                    <a:noFill/>
                  </a:rPr>
                  <a:t> </a:t>
                </a:r>
              </a:p>
            </p:txBody>
          </p:sp>
        </mc:Fallback>
      </mc:AlternateContent>
      <p:pic>
        <p:nvPicPr>
          <p:cNvPr id="3082" name="Picture 10" descr="Fens">
            <a:extLst>
              <a:ext uri="{FF2B5EF4-FFF2-40B4-BE49-F238E27FC236}">
                <a16:creationId xmlns:a16="http://schemas.microsoft.com/office/drawing/2014/main" id="{AA226DD6-A0F9-CBA9-AE2B-8FE2CB6F1FE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729866" y="4206075"/>
            <a:ext cx="3676524" cy="183826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C4711961-0179-30FB-AC66-54CBC9D71535}"/>
                  </a:ext>
                </a:extLst>
              </p:cNvPr>
              <p:cNvSpPr txBox="1"/>
              <p:nvPr/>
            </p:nvSpPr>
            <p:spPr>
              <a:xfrm>
                <a:off x="8258439" y="3855000"/>
                <a:ext cx="591509"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ko-KR" b="1" i="1" smtClean="0">
                          <a:latin typeface="Cambria Math" panose="02040503050406030204" pitchFamily="18" charset="0"/>
                        </a:rPr>
                        <m:t>𝑭𝒆𝒏𝒔</m:t>
                      </m:r>
                    </m:oMath>
                  </m:oMathPara>
                </a14:m>
                <a:endParaRPr lang="ko-KR" altLang="en-US" b="1" dirty="0"/>
              </a:p>
            </p:txBody>
          </p:sp>
        </mc:Choice>
        <mc:Fallback xmlns="">
          <p:sp>
            <p:nvSpPr>
              <p:cNvPr id="10" name="TextBox 9">
                <a:extLst>
                  <a:ext uri="{FF2B5EF4-FFF2-40B4-BE49-F238E27FC236}">
                    <a16:creationId xmlns:a16="http://schemas.microsoft.com/office/drawing/2014/main" id="{C4711961-0179-30FB-AC66-54CBC9D71535}"/>
                  </a:ext>
                </a:extLst>
              </p:cNvPr>
              <p:cNvSpPr txBox="1">
                <a:spLocks noRot="1" noChangeAspect="1" noMove="1" noResize="1" noEditPoints="1" noAdjustHandles="1" noChangeArrowheads="1" noChangeShapeType="1" noTextEdit="1"/>
              </p:cNvSpPr>
              <p:nvPr/>
            </p:nvSpPr>
            <p:spPr>
              <a:xfrm>
                <a:off x="8258439" y="3855000"/>
                <a:ext cx="591509" cy="276999"/>
              </a:xfrm>
              <a:prstGeom prst="rect">
                <a:avLst/>
              </a:prstGeom>
              <a:blipFill>
                <a:blip r:embed="rId10"/>
                <a:stretch>
                  <a:fillRect l="-9278" r="-9278" b="-6522"/>
                </a:stretch>
              </a:blipFill>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6DA8FAC8-0C84-0C7F-E894-27B03A5D8BBA}"/>
                  </a:ext>
                </a:extLst>
              </p:cNvPr>
              <p:cNvSpPr txBox="1"/>
              <p:nvPr/>
            </p:nvSpPr>
            <p:spPr>
              <a:xfrm>
                <a:off x="4600946" y="6078655"/>
                <a:ext cx="2990109" cy="29238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ko-KR" altLang="en-US" sz="1300" b="1" i="1" dirty="0" smtClean="0">
                          <a:latin typeface="Cambria Math" panose="02040503050406030204" pitchFamily="18" charset="0"/>
                        </a:rPr>
                        <m:t>𝒉𝒕𝒕𝒑𝒔</m:t>
                      </m:r>
                      <m:r>
                        <a:rPr lang="ko-KR" altLang="en-US" sz="1300" b="1" i="1" dirty="0" smtClean="0">
                          <a:latin typeface="Cambria Math" panose="02040503050406030204" pitchFamily="18" charset="0"/>
                        </a:rPr>
                        <m:t>://</m:t>
                      </m:r>
                      <m:r>
                        <a:rPr lang="ko-KR" altLang="en-US" sz="1300" b="1" i="1" dirty="0" smtClean="0">
                          <a:latin typeface="Cambria Math" panose="02040503050406030204" pitchFamily="18" charset="0"/>
                        </a:rPr>
                        <m:t>𝒓𝒆𝒕𝒊𝒑𝒔𝒕𝒆𝒓</m:t>
                      </m:r>
                      <m:r>
                        <a:rPr lang="ko-KR" altLang="en-US" sz="1300" b="1" i="1" dirty="0" smtClean="0">
                          <a:latin typeface="Cambria Math" panose="02040503050406030204" pitchFamily="18" charset="0"/>
                        </a:rPr>
                        <m:t>.</m:t>
                      </m:r>
                      <m:r>
                        <a:rPr lang="ko-KR" altLang="en-US" sz="1300" b="1" i="1" dirty="0" smtClean="0">
                          <a:latin typeface="Cambria Math" panose="02040503050406030204" pitchFamily="18" charset="0"/>
                        </a:rPr>
                        <m:t>𝒄𝒐𝒎</m:t>
                      </m:r>
                      <m:r>
                        <a:rPr lang="ko-KR" altLang="en-US" sz="1300" b="1" i="1" dirty="0" smtClean="0">
                          <a:latin typeface="Cambria Math" panose="02040503050406030204" pitchFamily="18" charset="0"/>
                        </a:rPr>
                        <m:t>/</m:t>
                      </m:r>
                      <m:r>
                        <a:rPr lang="ko-KR" altLang="en-US" sz="1300" b="1" i="1" dirty="0" smtClean="0">
                          <a:latin typeface="Cambria Math" panose="02040503050406030204" pitchFamily="18" charset="0"/>
                        </a:rPr>
                        <m:t>𝒘𝒆𝒕𝒍𝒂𝒏𝒅𝒔</m:t>
                      </m:r>
                      <m:r>
                        <a:rPr lang="ko-KR" altLang="en-US" sz="1300" b="1" i="1" dirty="0" smtClean="0">
                          <a:latin typeface="Cambria Math" panose="02040503050406030204" pitchFamily="18" charset="0"/>
                        </a:rPr>
                        <m:t>/</m:t>
                      </m:r>
                    </m:oMath>
                  </m:oMathPara>
                </a14:m>
                <a:endParaRPr lang="ko-KR" altLang="en-US" sz="1300" b="1" dirty="0"/>
              </a:p>
            </p:txBody>
          </p:sp>
        </mc:Choice>
        <mc:Fallback xmlns="">
          <p:sp>
            <p:nvSpPr>
              <p:cNvPr id="12" name="TextBox 11">
                <a:extLst>
                  <a:ext uri="{FF2B5EF4-FFF2-40B4-BE49-F238E27FC236}">
                    <a16:creationId xmlns:a16="http://schemas.microsoft.com/office/drawing/2014/main" id="{6DA8FAC8-0C84-0C7F-E894-27B03A5D8BBA}"/>
                  </a:ext>
                </a:extLst>
              </p:cNvPr>
              <p:cNvSpPr txBox="1">
                <a:spLocks noRot="1" noChangeAspect="1" noMove="1" noResize="1" noEditPoints="1" noAdjustHandles="1" noChangeArrowheads="1" noChangeShapeType="1" noTextEdit="1"/>
              </p:cNvSpPr>
              <p:nvPr/>
            </p:nvSpPr>
            <p:spPr>
              <a:xfrm>
                <a:off x="4600946" y="6078655"/>
                <a:ext cx="2990109" cy="292388"/>
              </a:xfrm>
              <a:prstGeom prst="rect">
                <a:avLst/>
              </a:prstGeom>
              <a:blipFill>
                <a:blip r:embed="rId11"/>
                <a:stretch>
                  <a:fillRect b="-8333"/>
                </a:stretch>
              </a:blipFill>
            </p:spPr>
            <p:txBody>
              <a:bodyPr/>
              <a:lstStyle/>
              <a:p>
                <a:r>
                  <a:rPr lang="ko-KR" altLang="en-US">
                    <a:noFill/>
                  </a:rPr>
                  <a:t> </a:t>
                </a:r>
              </a:p>
            </p:txBody>
          </p:sp>
        </mc:Fallback>
      </mc:AlternateContent>
      <p:sp>
        <p:nvSpPr>
          <p:cNvPr id="3" name="Footer Placeholder 2">
            <a:extLst>
              <a:ext uri="{FF2B5EF4-FFF2-40B4-BE49-F238E27FC236}">
                <a16:creationId xmlns:a16="http://schemas.microsoft.com/office/drawing/2014/main" id="{1A6B0638-E626-55B6-57EA-5834A1AA7306}"/>
              </a:ext>
            </a:extLst>
          </p:cNvPr>
          <p:cNvSpPr>
            <a:spLocks noGrp="1"/>
          </p:cNvSpPr>
          <p:nvPr>
            <p:ph type="ftr" sz="quarter" idx="11"/>
          </p:nvPr>
        </p:nvSpPr>
        <p:spPr/>
        <p:txBody>
          <a:bodyPr/>
          <a:lstStyle/>
          <a:p>
            <a:r>
              <a:rPr lang="en-US"/>
              <a:t>Designing Nature to Enhance Resilience of Built Infrastructure (GR40695)</a:t>
            </a:r>
            <a:endParaRPr lang="en-US" dirty="0"/>
          </a:p>
        </p:txBody>
      </p:sp>
    </p:spTree>
    <p:extLst>
      <p:ext uri="{BB962C8B-B14F-4D97-AF65-F5344CB8AC3E}">
        <p14:creationId xmlns:p14="http://schemas.microsoft.com/office/powerpoint/2010/main" val="3928488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28BC5-87AB-2988-1EB3-1235BBFD6FE8}"/>
              </a:ext>
            </a:extLst>
          </p:cNvPr>
          <p:cNvSpPr>
            <a:spLocks noGrp="1"/>
          </p:cNvSpPr>
          <p:nvPr>
            <p:ph type="title"/>
          </p:nvPr>
        </p:nvSpPr>
        <p:spPr/>
        <p:txBody>
          <a:bodyPr/>
          <a:lstStyle/>
          <a:p>
            <a:r>
              <a:rPr lang="en-US" dirty="0"/>
              <a:t>Wetland Identification</a:t>
            </a:r>
          </a:p>
        </p:txBody>
      </p:sp>
      <p:sp>
        <p:nvSpPr>
          <p:cNvPr id="3" name="Content Placeholder 2">
            <a:extLst>
              <a:ext uri="{FF2B5EF4-FFF2-40B4-BE49-F238E27FC236}">
                <a16:creationId xmlns:a16="http://schemas.microsoft.com/office/drawing/2014/main" id="{7380A9A3-22E3-53A5-4B4E-1741DB355232}"/>
              </a:ext>
            </a:extLst>
          </p:cNvPr>
          <p:cNvSpPr>
            <a:spLocks noGrp="1"/>
          </p:cNvSpPr>
          <p:nvPr>
            <p:ph idx="1"/>
          </p:nvPr>
        </p:nvSpPr>
        <p:spPr/>
        <p:txBody>
          <a:bodyPr>
            <a:normAutofit/>
          </a:bodyPr>
          <a:lstStyle/>
          <a:p>
            <a:pPr>
              <a:lnSpc>
                <a:spcPct val="110000"/>
              </a:lnSpc>
            </a:pPr>
            <a:r>
              <a:rPr lang="en-US" dirty="0">
                <a:solidFill>
                  <a:srgbClr val="FF6501"/>
                </a:solidFill>
              </a:rPr>
              <a:t>Prioritizing potential wetlands </a:t>
            </a:r>
            <a:r>
              <a:rPr lang="en-US" dirty="0"/>
              <a:t>using various datasets, </a:t>
            </a:r>
          </a:p>
          <a:p>
            <a:pPr lvl="1">
              <a:lnSpc>
                <a:spcPct val="110000"/>
              </a:lnSpc>
            </a:pPr>
            <a:r>
              <a:rPr lang="en-US" dirty="0"/>
              <a:t>National Land Cover Database (NLCD)</a:t>
            </a:r>
          </a:p>
          <a:p>
            <a:pPr lvl="1">
              <a:lnSpc>
                <a:spcPct val="110000"/>
              </a:lnSpc>
            </a:pPr>
            <a:r>
              <a:rPr lang="en-US" dirty="0"/>
              <a:t>Soil Survey Geographic Database (SSURGO)</a:t>
            </a:r>
          </a:p>
          <a:p>
            <a:pPr lvl="1">
              <a:lnSpc>
                <a:spcPct val="110000"/>
              </a:lnSpc>
            </a:pPr>
            <a:r>
              <a:rPr lang="en-US" dirty="0"/>
              <a:t>Height Above Nearest Drainage (HAND) </a:t>
            </a:r>
          </a:p>
          <a:p>
            <a:pPr>
              <a:lnSpc>
                <a:spcPct val="110000"/>
              </a:lnSpc>
            </a:pPr>
            <a:r>
              <a:rPr lang="en-US" dirty="0"/>
              <a:t>Identification for </a:t>
            </a:r>
            <a:r>
              <a:rPr lang="en-US" dirty="0">
                <a:solidFill>
                  <a:srgbClr val="FF6501"/>
                </a:solidFill>
              </a:rPr>
              <a:t>multiple downstream tasks</a:t>
            </a:r>
          </a:p>
          <a:p>
            <a:pPr lvl="1">
              <a:lnSpc>
                <a:spcPct val="110000"/>
              </a:lnSpc>
            </a:pPr>
            <a:r>
              <a:rPr lang="en-US" dirty="0"/>
              <a:t>flood risk reduction</a:t>
            </a:r>
          </a:p>
          <a:p>
            <a:pPr lvl="1">
              <a:lnSpc>
                <a:spcPct val="110000"/>
              </a:lnSpc>
            </a:pPr>
            <a:r>
              <a:rPr lang="en-US" dirty="0"/>
              <a:t>water storage enhancement</a:t>
            </a:r>
          </a:p>
        </p:txBody>
      </p:sp>
    </p:spTree>
    <p:extLst>
      <p:ext uri="{BB962C8B-B14F-4D97-AF65-F5344CB8AC3E}">
        <p14:creationId xmlns:p14="http://schemas.microsoft.com/office/powerpoint/2010/main" val="2193218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1EE635C-6333-46B7-3EEF-BF75863497C8}"/>
              </a:ext>
            </a:extLst>
          </p:cNvPr>
          <p:cNvSpPr>
            <a:spLocks noGrp="1"/>
          </p:cNvSpPr>
          <p:nvPr>
            <p:ph type="title"/>
          </p:nvPr>
        </p:nvSpPr>
        <p:spPr/>
        <p:txBody>
          <a:bodyPr/>
          <a:lstStyle/>
          <a:p>
            <a:r>
              <a:rPr lang="en-US" altLang="ko-KR" dirty="0">
                <a:latin typeface="+mn-lt"/>
                <a:cs typeface="Times New Roman" panose="02020603050405020304" pitchFamily="18" charset="0"/>
              </a:rPr>
              <a:t>Wetland Identification (traditional)</a:t>
            </a:r>
            <a:endParaRPr lang="ko-KR" altLang="en-US" dirty="0">
              <a:latin typeface="+mn-lt"/>
              <a:cs typeface="Times New Roman" panose="02020603050405020304" pitchFamily="18" charset="0"/>
            </a:endParaRPr>
          </a:p>
        </p:txBody>
      </p:sp>
      <p:sp>
        <p:nvSpPr>
          <p:cNvPr id="3" name="내용 개체 틀 2">
            <a:extLst>
              <a:ext uri="{FF2B5EF4-FFF2-40B4-BE49-F238E27FC236}">
                <a16:creationId xmlns:a16="http://schemas.microsoft.com/office/drawing/2014/main" id="{6FEFCBAE-7ADB-28AB-C664-702CAF950B1A}"/>
              </a:ext>
            </a:extLst>
          </p:cNvPr>
          <p:cNvSpPr>
            <a:spLocks noGrp="1"/>
          </p:cNvSpPr>
          <p:nvPr>
            <p:ph idx="1"/>
          </p:nvPr>
        </p:nvSpPr>
        <p:spPr>
          <a:xfrm>
            <a:off x="838200" y="1825625"/>
            <a:ext cx="10357624" cy="4351338"/>
          </a:xfrm>
        </p:spPr>
        <p:txBody>
          <a:bodyPr>
            <a:normAutofit/>
          </a:bodyPr>
          <a:lstStyle/>
          <a:p>
            <a:r>
              <a:rPr lang="en-US" altLang="ko-KR" dirty="0">
                <a:cs typeface="Times New Roman" panose="02020603050405020304" pitchFamily="18" charset="0"/>
              </a:rPr>
              <a:t>Traditional techniques </a:t>
            </a:r>
          </a:p>
          <a:p>
            <a:pPr lvl="1"/>
            <a:r>
              <a:rPr lang="en-US" altLang="ko-KR" dirty="0">
                <a:cs typeface="Times New Roman" panose="02020603050405020304" pitchFamily="18" charset="0"/>
              </a:rPr>
              <a:t>Primarily depend on domain expertise </a:t>
            </a:r>
          </a:p>
          <a:p>
            <a:pPr lvl="1"/>
            <a:r>
              <a:rPr lang="en-US" altLang="ko-KR" dirty="0">
                <a:cs typeface="Times New Roman" panose="02020603050405020304" pitchFamily="18" charset="0"/>
              </a:rPr>
              <a:t>Especially difficult considering the heterogeneous nature of wetlands</a:t>
            </a:r>
            <a:endParaRPr lang="ko-KR" altLang="en-US" dirty="0">
              <a:cs typeface="Times New Roman" panose="02020603050405020304" pitchFamily="18" charset="0"/>
            </a:endParaRPr>
          </a:p>
        </p:txBody>
      </p:sp>
      <p:pic>
        <p:nvPicPr>
          <p:cNvPr id="5" name="그림 4">
            <a:extLst>
              <a:ext uri="{FF2B5EF4-FFF2-40B4-BE49-F238E27FC236}">
                <a16:creationId xmlns:a16="http://schemas.microsoft.com/office/drawing/2014/main" id="{CA6AC27C-8491-E0C4-D487-8FD596EAC3F6}"/>
              </a:ext>
            </a:extLst>
          </p:cNvPr>
          <p:cNvPicPr>
            <a:picLocks noChangeAspect="1"/>
          </p:cNvPicPr>
          <p:nvPr/>
        </p:nvPicPr>
        <p:blipFill>
          <a:blip r:embed="rId2"/>
          <a:stretch>
            <a:fillRect/>
          </a:stretch>
        </p:blipFill>
        <p:spPr>
          <a:xfrm>
            <a:off x="1543106" y="3304308"/>
            <a:ext cx="3003967" cy="2530059"/>
          </a:xfrm>
          <a:prstGeom prst="rect">
            <a:avLst/>
          </a:prstGeom>
        </p:spPr>
      </p:pic>
      <p:pic>
        <p:nvPicPr>
          <p:cNvPr id="7" name="그림 6">
            <a:extLst>
              <a:ext uri="{FF2B5EF4-FFF2-40B4-BE49-F238E27FC236}">
                <a16:creationId xmlns:a16="http://schemas.microsoft.com/office/drawing/2014/main" id="{4031F4BF-FB02-43E8-A510-C149C4A29F30}"/>
              </a:ext>
            </a:extLst>
          </p:cNvPr>
          <p:cNvPicPr>
            <a:picLocks noChangeAspect="1"/>
          </p:cNvPicPr>
          <p:nvPr/>
        </p:nvPicPr>
        <p:blipFill rotWithShape="1">
          <a:blip r:embed="rId3"/>
          <a:srcRect r="5111"/>
          <a:stretch/>
        </p:blipFill>
        <p:spPr>
          <a:xfrm>
            <a:off x="6657274" y="3304307"/>
            <a:ext cx="3991617" cy="2530059"/>
          </a:xfrm>
          <a:prstGeom prst="rect">
            <a:avLst/>
          </a:prstGeom>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5B5F05B0-5050-B2AC-F7E5-88ECF5E1E871}"/>
                  </a:ext>
                </a:extLst>
              </p:cNvPr>
              <p:cNvSpPr txBox="1"/>
              <p:nvPr/>
            </p:nvSpPr>
            <p:spPr>
              <a:xfrm>
                <a:off x="7039659" y="6045774"/>
                <a:ext cx="3324628" cy="20005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nor/>
                        </m:rPr>
                        <a:rPr lang="en-US" altLang="ko-KR" sz="1300">
                          <a:latin typeface="Times New Roman" panose="02020603050405020304" pitchFamily="18" charset="0"/>
                          <a:cs typeface="Times New Roman" panose="02020603050405020304" pitchFamily="18" charset="0"/>
                        </a:rPr>
                        <m:t>Integrated</m:t>
                      </m:r>
                      <m:r>
                        <m:rPr>
                          <m:nor/>
                        </m:rPr>
                        <a:rPr lang="en-US" altLang="ko-KR" sz="1300">
                          <a:latin typeface="Times New Roman" panose="02020603050405020304" pitchFamily="18" charset="0"/>
                          <a:cs typeface="Times New Roman" panose="02020603050405020304" pitchFamily="18" charset="0"/>
                        </a:rPr>
                        <m:t> </m:t>
                      </m:r>
                      <m:r>
                        <m:rPr>
                          <m:nor/>
                        </m:rPr>
                        <a:rPr lang="en-US" altLang="ko-KR" sz="1300">
                          <a:latin typeface="Times New Roman" panose="02020603050405020304" pitchFamily="18" charset="0"/>
                          <a:cs typeface="Times New Roman" panose="02020603050405020304" pitchFamily="18" charset="0"/>
                        </a:rPr>
                        <m:t>stream</m:t>
                      </m:r>
                      <m:r>
                        <m:rPr>
                          <m:nor/>
                        </m:rPr>
                        <a:rPr lang="en-US" altLang="ko-KR" sz="1300">
                          <a:latin typeface="Times New Roman" panose="02020603050405020304" pitchFamily="18" charset="0"/>
                          <a:cs typeface="Times New Roman" panose="02020603050405020304" pitchFamily="18" charset="0"/>
                        </a:rPr>
                        <m:t> </m:t>
                      </m:r>
                      <m:r>
                        <m:rPr>
                          <m:nor/>
                        </m:rPr>
                        <a:rPr lang="en-US" altLang="ko-KR" sz="1300">
                          <a:latin typeface="Times New Roman" panose="02020603050405020304" pitchFamily="18" charset="0"/>
                          <a:cs typeface="Times New Roman" panose="02020603050405020304" pitchFamily="18" charset="0"/>
                        </a:rPr>
                        <m:t>and</m:t>
                      </m:r>
                      <m:r>
                        <m:rPr>
                          <m:nor/>
                        </m:rPr>
                        <a:rPr lang="en-US" altLang="ko-KR" sz="1300">
                          <a:latin typeface="Times New Roman" panose="02020603050405020304" pitchFamily="18" charset="0"/>
                          <a:cs typeface="Times New Roman" panose="02020603050405020304" pitchFamily="18" charset="0"/>
                        </a:rPr>
                        <m:t> </m:t>
                      </m:r>
                      <m:r>
                        <m:rPr>
                          <m:nor/>
                        </m:rPr>
                        <a:rPr lang="en-US" altLang="ko-KR" sz="1300">
                          <a:latin typeface="Times New Roman" panose="02020603050405020304" pitchFamily="18" charset="0"/>
                          <a:cs typeface="Times New Roman" panose="02020603050405020304" pitchFamily="18" charset="0"/>
                        </a:rPr>
                        <m:t>wetland</m:t>
                      </m:r>
                      <m:r>
                        <m:rPr>
                          <m:nor/>
                        </m:rPr>
                        <a:rPr lang="en-US" altLang="ko-KR" sz="1300">
                          <a:latin typeface="Times New Roman" panose="02020603050405020304" pitchFamily="18" charset="0"/>
                          <a:cs typeface="Times New Roman" panose="02020603050405020304" pitchFamily="18" charset="0"/>
                        </a:rPr>
                        <m:t> </m:t>
                      </m:r>
                      <m:r>
                        <m:rPr>
                          <m:nor/>
                        </m:rPr>
                        <a:rPr lang="en-US" altLang="ko-KR" sz="1300">
                          <a:latin typeface="Times New Roman" panose="02020603050405020304" pitchFamily="18" charset="0"/>
                          <a:cs typeface="Times New Roman" panose="02020603050405020304" pitchFamily="18" charset="0"/>
                        </a:rPr>
                        <m:t>restoration</m:t>
                      </m:r>
                      <m:r>
                        <m:rPr>
                          <m:nor/>
                        </m:rPr>
                        <a:rPr lang="en-US" altLang="ko-KR" sz="1300" b="0" i="0" smtClean="0">
                          <a:latin typeface="Times New Roman" panose="02020603050405020304" pitchFamily="18" charset="0"/>
                          <a:cs typeface="Times New Roman" panose="02020603050405020304" pitchFamily="18" charset="0"/>
                        </a:rPr>
                        <m:t> (2011)</m:t>
                      </m:r>
                    </m:oMath>
                  </m:oMathPara>
                </a14:m>
                <a:endParaRPr lang="ko-KR" altLang="en-US" sz="1300" dirty="0">
                  <a:latin typeface="Times New Roman" panose="02020603050405020304" pitchFamily="18" charset="0"/>
                  <a:cs typeface="Times New Roman" panose="02020603050405020304" pitchFamily="18" charset="0"/>
                </a:endParaRPr>
              </a:p>
            </p:txBody>
          </p:sp>
        </mc:Choice>
        <mc:Fallback xmlns="">
          <p:sp>
            <p:nvSpPr>
              <p:cNvPr id="9" name="TextBox 8">
                <a:extLst>
                  <a:ext uri="{FF2B5EF4-FFF2-40B4-BE49-F238E27FC236}">
                    <a16:creationId xmlns:a16="http://schemas.microsoft.com/office/drawing/2014/main" id="{5B5F05B0-5050-B2AC-F7E5-88ECF5E1E871}"/>
                  </a:ext>
                </a:extLst>
              </p:cNvPr>
              <p:cNvSpPr txBox="1">
                <a:spLocks noRot="1" noChangeAspect="1" noMove="1" noResize="1" noEditPoints="1" noAdjustHandles="1" noChangeArrowheads="1" noChangeShapeType="1" noTextEdit="1"/>
              </p:cNvSpPr>
              <p:nvPr/>
            </p:nvSpPr>
            <p:spPr>
              <a:xfrm>
                <a:off x="7039659" y="6045774"/>
                <a:ext cx="3324628" cy="200055"/>
              </a:xfrm>
              <a:prstGeom prst="rect">
                <a:avLst/>
              </a:prstGeom>
              <a:blipFill>
                <a:blip r:embed="rId4"/>
                <a:stretch>
                  <a:fillRect l="-917" r="-917" b="-36364"/>
                </a:stretch>
              </a:blipFill>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5B74D073-F288-70EC-E8F1-0B13140FFBAE}"/>
                  </a:ext>
                </a:extLst>
              </p:cNvPr>
              <p:cNvSpPr txBox="1"/>
              <p:nvPr/>
            </p:nvSpPr>
            <p:spPr>
              <a:xfrm>
                <a:off x="962722" y="6045317"/>
                <a:ext cx="4525278" cy="20005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altLang="ko-KR" sz="1300" i="0" smtClean="0">
                          <a:latin typeface="Cambria Math" panose="02040503050406030204" pitchFamily="18" charset="0"/>
                        </a:rPr>
                        <m:t>Wetland</m:t>
                      </m:r>
                      <m:r>
                        <a:rPr lang="en-US" altLang="ko-KR" sz="1300" i="0" smtClean="0">
                          <a:latin typeface="Cambria Math" panose="02040503050406030204" pitchFamily="18" charset="0"/>
                        </a:rPr>
                        <m:t> </m:t>
                      </m:r>
                      <m:r>
                        <m:rPr>
                          <m:sty m:val="p"/>
                        </m:rPr>
                        <a:rPr lang="en-US" altLang="ko-KR" sz="1300" i="0" smtClean="0">
                          <a:latin typeface="Cambria Math" panose="02040503050406030204" pitchFamily="18" charset="0"/>
                        </a:rPr>
                        <m:t>identification</m:t>
                      </m:r>
                      <m:r>
                        <a:rPr lang="en-US" altLang="ko-KR" sz="1300" i="0" smtClean="0">
                          <a:latin typeface="Cambria Math" panose="02040503050406030204" pitchFamily="18" charset="0"/>
                        </a:rPr>
                        <m:t> </m:t>
                      </m:r>
                      <m:r>
                        <m:rPr>
                          <m:sty m:val="p"/>
                        </m:rPr>
                        <a:rPr lang="en-US" altLang="ko-KR" sz="1300" i="0" smtClean="0">
                          <a:latin typeface="Cambria Math" panose="02040503050406030204" pitchFamily="18" charset="0"/>
                        </a:rPr>
                        <m:t>in</m:t>
                      </m:r>
                      <m:r>
                        <a:rPr lang="en-US" altLang="ko-KR" sz="1300" i="0" smtClean="0">
                          <a:latin typeface="Cambria Math" panose="02040503050406030204" pitchFamily="18" charset="0"/>
                        </a:rPr>
                        <m:t> </m:t>
                      </m:r>
                      <m:r>
                        <m:rPr>
                          <m:sty m:val="p"/>
                        </m:rPr>
                        <a:rPr lang="en-US" altLang="ko-KR" sz="1300" i="0" smtClean="0">
                          <a:latin typeface="Cambria Math" panose="02040503050406030204" pitchFamily="18" charset="0"/>
                        </a:rPr>
                        <m:t>seasonally</m:t>
                      </m:r>
                      <m:r>
                        <a:rPr lang="en-US" altLang="ko-KR" sz="1300" i="0" smtClean="0">
                          <a:latin typeface="Cambria Math" panose="02040503050406030204" pitchFamily="18" charset="0"/>
                        </a:rPr>
                        <m:t> </m:t>
                      </m:r>
                      <m:r>
                        <m:rPr>
                          <m:sty m:val="p"/>
                        </m:rPr>
                        <a:rPr lang="en-US" altLang="ko-KR" sz="1300" i="0" smtClean="0">
                          <a:latin typeface="Cambria Math" panose="02040503050406030204" pitchFamily="18" charset="0"/>
                        </a:rPr>
                        <m:t>flooded</m:t>
                      </m:r>
                      <m:r>
                        <a:rPr lang="en-US" altLang="ko-KR" sz="1300" i="0" smtClean="0">
                          <a:latin typeface="Cambria Math" panose="02040503050406030204" pitchFamily="18" charset="0"/>
                        </a:rPr>
                        <m:t> </m:t>
                      </m:r>
                      <m:r>
                        <m:rPr>
                          <m:sty m:val="p"/>
                        </m:rPr>
                        <a:rPr lang="en-US" altLang="ko-KR" sz="1300" i="0" smtClean="0">
                          <a:latin typeface="Cambria Math" panose="02040503050406030204" pitchFamily="18" charset="0"/>
                        </a:rPr>
                        <m:t>forest</m:t>
                      </m:r>
                      <m:r>
                        <a:rPr lang="en-US" altLang="ko-KR" sz="1300" i="0" smtClean="0">
                          <a:latin typeface="Cambria Math" panose="02040503050406030204" pitchFamily="18" charset="0"/>
                        </a:rPr>
                        <m:t> </m:t>
                      </m:r>
                      <m:r>
                        <m:rPr>
                          <m:sty m:val="p"/>
                        </m:rPr>
                        <a:rPr lang="en-US" altLang="ko-KR" sz="1300" i="0" smtClean="0">
                          <a:latin typeface="Cambria Math" panose="02040503050406030204" pitchFamily="18" charset="0"/>
                        </a:rPr>
                        <m:t>soils</m:t>
                      </m:r>
                      <m:r>
                        <a:rPr lang="en-US" altLang="ko-KR" sz="1300" b="0" i="0" smtClean="0">
                          <a:latin typeface="Cambria Math" panose="02040503050406030204" pitchFamily="18" charset="0"/>
                        </a:rPr>
                        <m:t> (1993)</m:t>
                      </m:r>
                    </m:oMath>
                  </m:oMathPara>
                </a14:m>
                <a:endParaRPr lang="en-US" altLang="ko-KR" sz="1300" dirty="0"/>
              </a:p>
            </p:txBody>
          </p:sp>
        </mc:Choice>
        <mc:Fallback xmlns="">
          <p:sp>
            <p:nvSpPr>
              <p:cNvPr id="10" name="TextBox 9">
                <a:extLst>
                  <a:ext uri="{FF2B5EF4-FFF2-40B4-BE49-F238E27FC236}">
                    <a16:creationId xmlns:a16="http://schemas.microsoft.com/office/drawing/2014/main" id="{5B74D073-F288-70EC-E8F1-0B13140FFBAE}"/>
                  </a:ext>
                </a:extLst>
              </p:cNvPr>
              <p:cNvSpPr txBox="1">
                <a:spLocks noRot="1" noChangeAspect="1" noMove="1" noResize="1" noEditPoints="1" noAdjustHandles="1" noChangeArrowheads="1" noChangeShapeType="1" noTextEdit="1"/>
              </p:cNvSpPr>
              <p:nvPr/>
            </p:nvSpPr>
            <p:spPr>
              <a:xfrm>
                <a:off x="962722" y="6045317"/>
                <a:ext cx="4525278" cy="200055"/>
              </a:xfrm>
              <a:prstGeom prst="rect">
                <a:avLst/>
              </a:prstGeom>
              <a:blipFill>
                <a:blip r:embed="rId5"/>
                <a:stretch>
                  <a:fillRect l="-404" t="-3030" r="-809" b="-33333"/>
                </a:stretch>
              </a:blipFill>
            </p:spPr>
            <p:txBody>
              <a:bodyPr/>
              <a:lstStyle/>
              <a:p>
                <a:r>
                  <a:rPr lang="ko-KR" altLang="en-US">
                    <a:noFill/>
                  </a:rPr>
                  <a:t> </a:t>
                </a:r>
              </a:p>
            </p:txBody>
          </p:sp>
        </mc:Fallback>
      </mc:AlternateContent>
      <p:sp>
        <p:nvSpPr>
          <p:cNvPr id="4" name="Footer Placeholder 3">
            <a:extLst>
              <a:ext uri="{FF2B5EF4-FFF2-40B4-BE49-F238E27FC236}">
                <a16:creationId xmlns:a16="http://schemas.microsoft.com/office/drawing/2014/main" id="{17F14EC4-BE8B-942D-9731-B3A83A79F61F}"/>
              </a:ext>
            </a:extLst>
          </p:cNvPr>
          <p:cNvSpPr>
            <a:spLocks noGrp="1"/>
          </p:cNvSpPr>
          <p:nvPr>
            <p:ph type="ftr" sz="quarter" idx="11"/>
          </p:nvPr>
        </p:nvSpPr>
        <p:spPr/>
        <p:txBody>
          <a:bodyPr/>
          <a:lstStyle/>
          <a:p>
            <a:r>
              <a:rPr lang="en-US"/>
              <a:t>Designing Nature to Enhance Resilience of Built Infrastructure (GR40695)</a:t>
            </a:r>
            <a:endParaRPr lang="en-US" dirty="0"/>
          </a:p>
        </p:txBody>
      </p:sp>
    </p:spTree>
    <p:extLst>
      <p:ext uri="{BB962C8B-B14F-4D97-AF65-F5344CB8AC3E}">
        <p14:creationId xmlns:p14="http://schemas.microsoft.com/office/powerpoint/2010/main" val="2130166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1EE635C-6333-46B7-3EEF-BF75863497C8}"/>
              </a:ext>
            </a:extLst>
          </p:cNvPr>
          <p:cNvSpPr>
            <a:spLocks noGrp="1"/>
          </p:cNvSpPr>
          <p:nvPr>
            <p:ph type="title"/>
          </p:nvPr>
        </p:nvSpPr>
        <p:spPr/>
        <p:txBody>
          <a:bodyPr/>
          <a:lstStyle/>
          <a:p>
            <a:r>
              <a:rPr lang="en-US" altLang="ko-KR" dirty="0">
                <a:latin typeface="+mn-lt"/>
                <a:cs typeface="Times New Roman" panose="02020603050405020304" pitchFamily="18" charset="0"/>
              </a:rPr>
              <a:t>Wetland Identification (recent)</a:t>
            </a:r>
            <a:endParaRPr lang="ko-KR" altLang="en-US" dirty="0">
              <a:latin typeface="+mn-lt"/>
              <a:cs typeface="Times New Roman" panose="02020603050405020304" pitchFamily="18" charset="0"/>
            </a:endParaRPr>
          </a:p>
        </p:txBody>
      </p:sp>
      <p:sp>
        <p:nvSpPr>
          <p:cNvPr id="3" name="내용 개체 틀 2">
            <a:extLst>
              <a:ext uri="{FF2B5EF4-FFF2-40B4-BE49-F238E27FC236}">
                <a16:creationId xmlns:a16="http://schemas.microsoft.com/office/drawing/2014/main" id="{6FEFCBAE-7ADB-28AB-C664-702CAF950B1A}"/>
              </a:ext>
            </a:extLst>
          </p:cNvPr>
          <p:cNvSpPr>
            <a:spLocks noGrp="1"/>
          </p:cNvSpPr>
          <p:nvPr>
            <p:ph idx="1"/>
          </p:nvPr>
        </p:nvSpPr>
        <p:spPr>
          <a:xfrm>
            <a:off x="838200" y="1825625"/>
            <a:ext cx="10357624" cy="4351338"/>
          </a:xfrm>
        </p:spPr>
        <p:txBody>
          <a:bodyPr>
            <a:normAutofit/>
          </a:bodyPr>
          <a:lstStyle/>
          <a:p>
            <a:r>
              <a:rPr lang="en-US" altLang="ko-KR" u="sng" dirty="0">
                <a:cs typeface="Times New Roman" panose="02020603050405020304" pitchFamily="18" charset="0"/>
              </a:rPr>
              <a:t>Decision process</a:t>
            </a:r>
            <a:r>
              <a:rPr lang="en-US" altLang="ko-KR" dirty="0">
                <a:cs typeface="Times New Roman" panose="02020603050405020304" pitchFamily="18" charset="0"/>
              </a:rPr>
              <a:t> assessing various parameters</a:t>
            </a:r>
          </a:p>
          <a:p>
            <a:pPr lvl="1"/>
            <a:r>
              <a:rPr lang="en-US" altLang="ko-KR" dirty="0">
                <a:cs typeface="Times New Roman" panose="02020603050405020304" pitchFamily="18" charset="0"/>
              </a:rPr>
              <a:t>Land use type, soil types, water table depth, potential evapotranspiration</a:t>
            </a:r>
          </a:p>
          <a:p>
            <a:pPr lvl="1"/>
            <a:r>
              <a:rPr lang="en-US" altLang="ko-KR" dirty="0">
                <a:cs typeface="Times New Roman" panose="02020603050405020304" pitchFamily="18" charset="0"/>
              </a:rPr>
              <a:t>Ground image can also be used</a:t>
            </a:r>
          </a:p>
          <a:p>
            <a:endParaRPr lang="en-US" altLang="ko-KR" dirty="0">
              <a:cs typeface="Times New Roman" panose="02020603050405020304" pitchFamily="18" charset="0"/>
            </a:endParaRPr>
          </a:p>
        </p:txBody>
      </p:sp>
      <p:grpSp>
        <p:nvGrpSpPr>
          <p:cNvPr id="4" name="Group 4">
            <a:extLst>
              <a:ext uri="{FF2B5EF4-FFF2-40B4-BE49-F238E27FC236}">
                <a16:creationId xmlns:a16="http://schemas.microsoft.com/office/drawing/2014/main" id="{5BAB5A22-0504-7C55-DB5F-0554F7E604F1}"/>
              </a:ext>
            </a:extLst>
          </p:cNvPr>
          <p:cNvGrpSpPr/>
          <p:nvPr/>
        </p:nvGrpSpPr>
        <p:grpSpPr>
          <a:xfrm>
            <a:off x="1311031" y="3306213"/>
            <a:ext cx="10038281" cy="2870750"/>
            <a:chOff x="1210057" y="2091317"/>
            <a:chExt cx="10423948" cy="3539246"/>
          </a:xfrm>
        </p:grpSpPr>
        <p:pic>
          <p:nvPicPr>
            <p:cNvPr id="5" name="Picture 1" descr="A map of a river&#10;&#10;Description automatically generated">
              <a:extLst>
                <a:ext uri="{FF2B5EF4-FFF2-40B4-BE49-F238E27FC236}">
                  <a16:creationId xmlns:a16="http://schemas.microsoft.com/office/drawing/2014/main" id="{97D02E6B-658E-C0B1-364A-4598A260DF0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10057" y="2401509"/>
              <a:ext cx="4305405" cy="3229054"/>
            </a:xfrm>
            <a:prstGeom prst="rect">
              <a:avLst/>
            </a:prstGeom>
          </p:spPr>
        </p:pic>
        <p:sp>
          <p:nvSpPr>
            <p:cNvPr id="6" name="사각형: 둥근 모서리 4">
              <a:extLst>
                <a:ext uri="{FF2B5EF4-FFF2-40B4-BE49-F238E27FC236}">
                  <a16:creationId xmlns:a16="http://schemas.microsoft.com/office/drawing/2014/main" id="{521B1743-6D8A-CF3A-0490-3F9C2E3B65D2}"/>
                </a:ext>
              </a:extLst>
            </p:cNvPr>
            <p:cNvSpPr/>
            <p:nvPr/>
          </p:nvSpPr>
          <p:spPr>
            <a:xfrm>
              <a:off x="7126686" y="2401509"/>
              <a:ext cx="1339702" cy="691117"/>
            </a:xfrm>
            <a:prstGeom prst="roundRect">
              <a:avLst/>
            </a:prstGeom>
            <a:noFill/>
            <a:ln w="127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300" b="1" dirty="0">
                  <a:solidFill>
                    <a:schemeClr val="tx1"/>
                  </a:solidFill>
                  <a:latin typeface="Times New Roman" panose="02020603050405020304" pitchFamily="18" charset="0"/>
                  <a:cs typeface="Times New Roman" panose="02020603050405020304" pitchFamily="18" charset="0"/>
                </a:rPr>
                <a:t>Land Features</a:t>
              </a:r>
              <a:endParaRPr lang="ko-KR" altLang="en-US" sz="1300" b="1" dirty="0">
                <a:solidFill>
                  <a:schemeClr val="tx1"/>
                </a:solidFill>
                <a:latin typeface="Times New Roman" panose="02020603050405020304" pitchFamily="18" charset="0"/>
                <a:cs typeface="Times New Roman" panose="02020603050405020304" pitchFamily="18" charset="0"/>
              </a:endParaRPr>
            </a:p>
          </p:txBody>
        </p:sp>
        <p:sp>
          <p:nvSpPr>
            <p:cNvPr id="7" name="사각형: 둥근 모서리 5">
              <a:extLst>
                <a:ext uri="{FF2B5EF4-FFF2-40B4-BE49-F238E27FC236}">
                  <a16:creationId xmlns:a16="http://schemas.microsoft.com/office/drawing/2014/main" id="{4B958D9F-5AAD-87D4-2CDC-652333CD7F07}"/>
                </a:ext>
              </a:extLst>
            </p:cNvPr>
            <p:cNvSpPr/>
            <p:nvPr/>
          </p:nvSpPr>
          <p:spPr>
            <a:xfrm>
              <a:off x="7126686" y="3670477"/>
              <a:ext cx="1339702" cy="691117"/>
            </a:xfrm>
            <a:prstGeom prst="roundRect">
              <a:avLst/>
            </a:prstGeom>
            <a:no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300" b="1" dirty="0">
                  <a:solidFill>
                    <a:schemeClr val="tx1"/>
                  </a:solidFill>
                  <a:latin typeface="Times New Roman" panose="02020603050405020304" pitchFamily="18" charset="0"/>
                  <a:cs typeface="Times New Roman" panose="02020603050405020304" pitchFamily="18" charset="0"/>
                </a:rPr>
                <a:t>Neural</a:t>
              </a:r>
            </a:p>
            <a:p>
              <a:pPr algn="ctr"/>
              <a:r>
                <a:rPr lang="en-US" altLang="ko-KR" sz="1300" b="1" dirty="0">
                  <a:solidFill>
                    <a:schemeClr val="tx1"/>
                  </a:solidFill>
                  <a:latin typeface="Times New Roman" panose="02020603050405020304" pitchFamily="18" charset="0"/>
                  <a:cs typeface="Times New Roman" panose="02020603050405020304" pitchFamily="18" charset="0"/>
                </a:rPr>
                <a:t>Networks</a:t>
              </a:r>
              <a:endParaRPr lang="ko-KR" altLang="en-US" sz="1300" b="1" dirty="0">
                <a:solidFill>
                  <a:schemeClr val="tx1"/>
                </a:solidFill>
                <a:latin typeface="Times New Roman" panose="02020603050405020304" pitchFamily="18" charset="0"/>
                <a:cs typeface="Times New Roman" panose="02020603050405020304" pitchFamily="18" charset="0"/>
              </a:endParaRPr>
            </a:p>
          </p:txBody>
        </p:sp>
        <p:sp>
          <p:nvSpPr>
            <p:cNvPr id="8" name="사각형: 둥근 모서리 7">
              <a:extLst>
                <a:ext uri="{FF2B5EF4-FFF2-40B4-BE49-F238E27FC236}">
                  <a16:creationId xmlns:a16="http://schemas.microsoft.com/office/drawing/2014/main" id="{116C1F36-C740-5023-C256-C3CD8E75C283}"/>
                </a:ext>
              </a:extLst>
            </p:cNvPr>
            <p:cNvSpPr/>
            <p:nvPr/>
          </p:nvSpPr>
          <p:spPr>
            <a:xfrm>
              <a:off x="6518533" y="4891864"/>
              <a:ext cx="2559101" cy="691117"/>
            </a:xfrm>
            <a:prstGeom prst="roundRect">
              <a:avLst/>
            </a:prstGeom>
            <a:noFill/>
            <a:ln w="127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300" b="1" dirty="0">
                  <a:solidFill>
                    <a:schemeClr val="tx1"/>
                  </a:solidFill>
                  <a:latin typeface="Times New Roman" panose="02020603050405020304" pitchFamily="18" charset="0"/>
                  <a:cs typeface="Times New Roman" panose="02020603050405020304" pitchFamily="18" charset="0"/>
                </a:rPr>
                <a:t>Wetland Probability</a:t>
              </a:r>
              <a:endParaRPr lang="ko-KR" altLang="en-US" sz="1300" b="1" dirty="0">
                <a:solidFill>
                  <a:schemeClr val="tx1"/>
                </a:solidFill>
                <a:latin typeface="Times New Roman" panose="02020603050405020304" pitchFamily="18" charset="0"/>
                <a:cs typeface="Times New Roman" panose="02020603050405020304" pitchFamily="18" charset="0"/>
              </a:endParaRPr>
            </a:p>
          </p:txBody>
        </p:sp>
        <p:cxnSp>
          <p:nvCxnSpPr>
            <p:cNvPr id="9" name="직선 화살표 연결선 8">
              <a:extLst>
                <a:ext uri="{FF2B5EF4-FFF2-40B4-BE49-F238E27FC236}">
                  <a16:creationId xmlns:a16="http://schemas.microsoft.com/office/drawing/2014/main" id="{2A276F73-AE3D-4B3E-7986-327830FF75D4}"/>
                </a:ext>
              </a:extLst>
            </p:cNvPr>
            <p:cNvCxnSpPr>
              <a:cxnSpLocks/>
              <a:stCxn id="18" idx="3"/>
              <a:endCxn id="6" idx="1"/>
            </p:cNvCxnSpPr>
            <p:nvPr/>
          </p:nvCxnSpPr>
          <p:spPr>
            <a:xfrm flipV="1">
              <a:off x="3891559" y="2747068"/>
              <a:ext cx="3235127" cy="64504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직선 화살표 연결선 9">
              <a:extLst>
                <a:ext uri="{FF2B5EF4-FFF2-40B4-BE49-F238E27FC236}">
                  <a16:creationId xmlns:a16="http://schemas.microsoft.com/office/drawing/2014/main" id="{294F8F1E-5FCC-E90D-4465-9F401CFF4F27}"/>
                </a:ext>
              </a:extLst>
            </p:cNvPr>
            <p:cNvCxnSpPr>
              <a:cxnSpLocks/>
              <a:stCxn id="6" idx="2"/>
              <a:endCxn id="7" idx="0"/>
            </p:cNvCxnSpPr>
            <p:nvPr/>
          </p:nvCxnSpPr>
          <p:spPr>
            <a:xfrm>
              <a:off x="7796537" y="3092626"/>
              <a:ext cx="0" cy="57785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직선 화살표 연결선 13">
              <a:extLst>
                <a:ext uri="{FF2B5EF4-FFF2-40B4-BE49-F238E27FC236}">
                  <a16:creationId xmlns:a16="http://schemas.microsoft.com/office/drawing/2014/main" id="{FAB696BB-64D0-5F59-E7F2-F82169A8665A}"/>
                </a:ext>
              </a:extLst>
            </p:cNvPr>
            <p:cNvCxnSpPr>
              <a:cxnSpLocks/>
              <a:stCxn id="7" idx="2"/>
              <a:endCxn id="8" idx="0"/>
            </p:cNvCxnSpPr>
            <p:nvPr/>
          </p:nvCxnSpPr>
          <p:spPr>
            <a:xfrm>
              <a:off x="7796538" y="4361594"/>
              <a:ext cx="1546" cy="53027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직사각형 20">
              <a:extLst>
                <a:ext uri="{FF2B5EF4-FFF2-40B4-BE49-F238E27FC236}">
                  <a16:creationId xmlns:a16="http://schemas.microsoft.com/office/drawing/2014/main" id="{69953C9C-E8D3-2371-26B5-7750D6945891}"/>
                </a:ext>
              </a:extLst>
            </p:cNvPr>
            <p:cNvSpPr/>
            <p:nvPr/>
          </p:nvSpPr>
          <p:spPr>
            <a:xfrm>
              <a:off x="9869238" y="2237621"/>
              <a:ext cx="1639875" cy="411480"/>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300" b="1" dirty="0">
                  <a:solidFill>
                    <a:schemeClr val="tx1"/>
                  </a:solidFill>
                  <a:latin typeface="Times New Roman" panose="02020603050405020304" pitchFamily="18" charset="0"/>
                  <a:cs typeface="Times New Roman" panose="02020603050405020304" pitchFamily="18" charset="0"/>
                </a:rPr>
                <a:t>Drainage/Flood</a:t>
              </a:r>
              <a:endParaRPr lang="ko-KR" altLang="en-US" sz="1300" b="1" dirty="0">
                <a:solidFill>
                  <a:schemeClr val="tx1"/>
                </a:solidFill>
                <a:latin typeface="Times New Roman" panose="02020603050405020304" pitchFamily="18" charset="0"/>
                <a:cs typeface="Times New Roman" panose="02020603050405020304" pitchFamily="18" charset="0"/>
              </a:endParaRPr>
            </a:p>
          </p:txBody>
        </p:sp>
        <p:sp>
          <p:nvSpPr>
            <p:cNvPr id="13" name="직사각형 21">
              <a:extLst>
                <a:ext uri="{FF2B5EF4-FFF2-40B4-BE49-F238E27FC236}">
                  <a16:creationId xmlns:a16="http://schemas.microsoft.com/office/drawing/2014/main" id="{501A8317-F28D-89A5-A244-345DAD9483B4}"/>
                </a:ext>
              </a:extLst>
            </p:cNvPr>
            <p:cNvSpPr/>
            <p:nvPr/>
          </p:nvSpPr>
          <p:spPr>
            <a:xfrm>
              <a:off x="9869238" y="2863030"/>
              <a:ext cx="1639875" cy="411480"/>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300" b="1" dirty="0">
                  <a:solidFill>
                    <a:schemeClr val="tx1"/>
                  </a:solidFill>
                  <a:latin typeface="Times New Roman" panose="02020603050405020304" pitchFamily="18" charset="0"/>
                  <a:cs typeface="Times New Roman" panose="02020603050405020304" pitchFamily="18" charset="0"/>
                </a:rPr>
                <a:t>Soil</a:t>
              </a:r>
              <a:endParaRPr lang="ko-KR" altLang="en-US" sz="1300" b="1" dirty="0">
                <a:solidFill>
                  <a:schemeClr val="tx1"/>
                </a:solidFill>
                <a:latin typeface="Times New Roman" panose="02020603050405020304" pitchFamily="18" charset="0"/>
                <a:cs typeface="Times New Roman" panose="02020603050405020304" pitchFamily="18" charset="0"/>
              </a:endParaRPr>
            </a:p>
          </p:txBody>
        </p:sp>
        <p:sp>
          <p:nvSpPr>
            <p:cNvPr id="14" name="직사각형 22">
              <a:extLst>
                <a:ext uri="{FF2B5EF4-FFF2-40B4-BE49-F238E27FC236}">
                  <a16:creationId xmlns:a16="http://schemas.microsoft.com/office/drawing/2014/main" id="{AB302D77-8F49-CD0F-6E4C-DC4FF6414002}"/>
                </a:ext>
              </a:extLst>
            </p:cNvPr>
            <p:cNvSpPr/>
            <p:nvPr/>
          </p:nvSpPr>
          <p:spPr>
            <a:xfrm>
              <a:off x="9869238" y="3488439"/>
              <a:ext cx="1639875" cy="411480"/>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300" b="1" dirty="0">
                  <a:solidFill>
                    <a:schemeClr val="tx1"/>
                  </a:solidFill>
                  <a:latin typeface="Times New Roman" panose="02020603050405020304" pitchFamily="18" charset="0"/>
                  <a:cs typeface="Times New Roman" panose="02020603050405020304" pitchFamily="18" charset="0"/>
                </a:rPr>
                <a:t>HAND Layer</a:t>
              </a:r>
              <a:endParaRPr lang="ko-KR" altLang="en-US" sz="1300" b="1" dirty="0">
                <a:solidFill>
                  <a:schemeClr val="tx1"/>
                </a:solidFill>
                <a:latin typeface="Times New Roman" panose="02020603050405020304" pitchFamily="18" charset="0"/>
                <a:cs typeface="Times New Roman" panose="02020603050405020304" pitchFamily="18" charset="0"/>
              </a:endParaRPr>
            </a:p>
          </p:txBody>
        </p:sp>
        <p:sp>
          <p:nvSpPr>
            <p:cNvPr id="15" name="직사각형 23">
              <a:extLst>
                <a:ext uri="{FF2B5EF4-FFF2-40B4-BE49-F238E27FC236}">
                  <a16:creationId xmlns:a16="http://schemas.microsoft.com/office/drawing/2014/main" id="{E0B4DFCF-5984-D7CB-E268-40AB99D7696D}"/>
                </a:ext>
              </a:extLst>
            </p:cNvPr>
            <p:cNvSpPr/>
            <p:nvPr/>
          </p:nvSpPr>
          <p:spPr>
            <a:xfrm>
              <a:off x="9732154" y="2091317"/>
              <a:ext cx="1901851" cy="196008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700" dirty="0">
                <a:solidFill>
                  <a:schemeClr val="tx1"/>
                </a:solidFill>
                <a:latin typeface="Times New Roman" panose="02020603050405020304" pitchFamily="18" charset="0"/>
                <a:cs typeface="Times New Roman" panose="02020603050405020304" pitchFamily="18" charset="0"/>
              </a:endParaRPr>
            </a:p>
          </p:txBody>
        </p:sp>
        <p:cxnSp>
          <p:nvCxnSpPr>
            <p:cNvPr id="16" name="직선 연결선 27">
              <a:extLst>
                <a:ext uri="{FF2B5EF4-FFF2-40B4-BE49-F238E27FC236}">
                  <a16:creationId xmlns:a16="http://schemas.microsoft.com/office/drawing/2014/main" id="{17D43C19-D285-249E-DF90-B5BADEEDDEA0}"/>
                </a:ext>
              </a:extLst>
            </p:cNvPr>
            <p:cNvCxnSpPr>
              <a:cxnSpLocks/>
            </p:cNvCxnSpPr>
            <p:nvPr/>
          </p:nvCxnSpPr>
          <p:spPr>
            <a:xfrm flipV="1">
              <a:off x="8466388" y="2104749"/>
              <a:ext cx="1265766" cy="359878"/>
            </a:xfrm>
            <a:prstGeom prst="line">
              <a:avLst/>
            </a:prstGeom>
            <a:ln w="19050">
              <a:prstDash val="lgDash"/>
            </a:ln>
          </p:spPr>
          <p:style>
            <a:lnRef idx="1">
              <a:schemeClr val="accent1"/>
            </a:lnRef>
            <a:fillRef idx="0">
              <a:schemeClr val="accent1"/>
            </a:fillRef>
            <a:effectRef idx="0">
              <a:schemeClr val="accent1"/>
            </a:effectRef>
            <a:fontRef idx="minor">
              <a:schemeClr val="tx1"/>
            </a:fontRef>
          </p:style>
        </p:cxnSp>
        <p:cxnSp>
          <p:nvCxnSpPr>
            <p:cNvPr id="17" name="직선 연결선 30">
              <a:extLst>
                <a:ext uri="{FF2B5EF4-FFF2-40B4-BE49-F238E27FC236}">
                  <a16:creationId xmlns:a16="http://schemas.microsoft.com/office/drawing/2014/main" id="{F414AE92-A8E7-51F4-2DCA-DF39EE0A66DB}"/>
                </a:ext>
              </a:extLst>
            </p:cNvPr>
            <p:cNvCxnSpPr>
              <a:cxnSpLocks/>
            </p:cNvCxnSpPr>
            <p:nvPr/>
          </p:nvCxnSpPr>
          <p:spPr>
            <a:xfrm>
              <a:off x="8466388" y="2998381"/>
              <a:ext cx="1265766" cy="1053021"/>
            </a:xfrm>
            <a:prstGeom prst="line">
              <a:avLst/>
            </a:prstGeom>
            <a:ln w="19050">
              <a:prstDash val="lgDash"/>
            </a:ln>
          </p:spPr>
          <p:style>
            <a:lnRef idx="1">
              <a:schemeClr val="accent1"/>
            </a:lnRef>
            <a:fillRef idx="0">
              <a:schemeClr val="accent1"/>
            </a:fillRef>
            <a:effectRef idx="0">
              <a:schemeClr val="accent1"/>
            </a:effectRef>
            <a:fontRef idx="minor">
              <a:schemeClr val="tx1"/>
            </a:fontRef>
          </p:style>
        </p:cxnSp>
        <p:sp>
          <p:nvSpPr>
            <p:cNvPr id="18" name="직사각형 36">
              <a:extLst>
                <a:ext uri="{FF2B5EF4-FFF2-40B4-BE49-F238E27FC236}">
                  <a16:creationId xmlns:a16="http://schemas.microsoft.com/office/drawing/2014/main" id="{AC9563EA-4A9F-91AE-44B5-F7E9839C53D9}"/>
                </a:ext>
              </a:extLst>
            </p:cNvPr>
            <p:cNvSpPr/>
            <p:nvPr/>
          </p:nvSpPr>
          <p:spPr>
            <a:xfrm>
              <a:off x="3689453" y="3285143"/>
              <a:ext cx="202106" cy="21392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700">
                <a:latin typeface="Times New Roman" panose="02020603050405020304" pitchFamily="18" charset="0"/>
                <a:cs typeface="Times New Roman" panose="02020603050405020304" pitchFamily="18" charset="0"/>
              </a:endParaRPr>
            </a:p>
          </p:txBody>
        </p:sp>
      </p:grpSp>
      <p:sp>
        <p:nvSpPr>
          <p:cNvPr id="19" name="Footer Placeholder 18">
            <a:extLst>
              <a:ext uri="{FF2B5EF4-FFF2-40B4-BE49-F238E27FC236}">
                <a16:creationId xmlns:a16="http://schemas.microsoft.com/office/drawing/2014/main" id="{F9983CB8-36C9-8717-B842-9369E15EE80A}"/>
              </a:ext>
            </a:extLst>
          </p:cNvPr>
          <p:cNvSpPr>
            <a:spLocks noGrp="1"/>
          </p:cNvSpPr>
          <p:nvPr>
            <p:ph type="ftr" sz="quarter" idx="11"/>
          </p:nvPr>
        </p:nvSpPr>
        <p:spPr/>
        <p:txBody>
          <a:bodyPr/>
          <a:lstStyle/>
          <a:p>
            <a:r>
              <a:rPr lang="en-US"/>
              <a:t>Designing Nature to Enhance Resilience of Built Infrastructure (GR40695)</a:t>
            </a:r>
            <a:endParaRPr lang="en-US" dirty="0"/>
          </a:p>
        </p:txBody>
      </p:sp>
    </p:spTree>
    <p:extLst>
      <p:ext uri="{BB962C8B-B14F-4D97-AF65-F5344CB8AC3E}">
        <p14:creationId xmlns:p14="http://schemas.microsoft.com/office/powerpoint/2010/main" val="121971255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49575</TotalTime>
  <Words>1094</Words>
  <Application>Microsoft Office PowerPoint</Application>
  <PresentationFormat>와이드스크린</PresentationFormat>
  <Paragraphs>172</Paragraphs>
  <Slides>19</Slides>
  <Notes>3</Notes>
  <HiddenSlides>0</HiddenSlides>
  <MMClips>0</MMClips>
  <ScaleCrop>false</ScaleCrop>
  <HeadingPairs>
    <vt:vector size="6" baseType="variant">
      <vt:variant>
        <vt:lpstr>사용한 글꼴</vt:lpstr>
      </vt:variant>
      <vt:variant>
        <vt:i4>7</vt:i4>
      </vt:variant>
      <vt:variant>
        <vt:lpstr>테마</vt:lpstr>
      </vt:variant>
      <vt:variant>
        <vt:i4>1</vt:i4>
      </vt:variant>
      <vt:variant>
        <vt:lpstr>슬라이드 제목</vt:lpstr>
      </vt:variant>
      <vt:variant>
        <vt:i4>19</vt:i4>
      </vt:variant>
    </vt:vector>
  </HeadingPairs>
  <TitlesOfParts>
    <vt:vector size="27" baseType="lpstr">
      <vt:lpstr>Charter</vt:lpstr>
      <vt:lpstr>Charter Bold</vt:lpstr>
      <vt:lpstr>Arial</vt:lpstr>
      <vt:lpstr>Calibri</vt:lpstr>
      <vt:lpstr>Calibri Light</vt:lpstr>
      <vt:lpstr>Cambria Math</vt:lpstr>
      <vt:lpstr>Times New Roman</vt:lpstr>
      <vt:lpstr>Office Theme</vt:lpstr>
      <vt:lpstr>Identifying Potential Sites for Wetlands via  Causality-based Data Imputation and Knowledge Transfer</vt:lpstr>
      <vt:lpstr>Project Overview</vt:lpstr>
      <vt:lpstr>Ongoing projects</vt:lpstr>
      <vt:lpstr>This presentation…</vt:lpstr>
      <vt:lpstr>Wetlands</vt:lpstr>
      <vt:lpstr>Type of Wetlands</vt:lpstr>
      <vt:lpstr>Wetland Identification</vt:lpstr>
      <vt:lpstr>Wetland Identification (traditional)</vt:lpstr>
      <vt:lpstr>Wetland Identification (recent)</vt:lpstr>
      <vt:lpstr>Wetland Identification (Our Approach)</vt:lpstr>
      <vt:lpstr>Challenges – data sparsity</vt:lpstr>
      <vt:lpstr>Challenge - context incompatibility</vt:lpstr>
      <vt:lpstr>Challenge - scale incompatibility</vt:lpstr>
      <vt:lpstr>Our approach -- domain disentanglement</vt:lpstr>
      <vt:lpstr>Our approach  -- Spatially informed data imputation</vt:lpstr>
      <vt:lpstr>Experimental Setting</vt:lpstr>
      <vt:lpstr>Experimental Results</vt:lpstr>
      <vt:lpstr>Thank you</vt:lpstr>
      <vt:lpstr>Data Science Team</vt:lpstr>
    </vt:vector>
  </TitlesOfParts>
  <Company>Arizona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LWI-SVD: Low-rank, Windowed, Incremental Singular Value Decompositions on Time-Evolving Data Sets </dc:title>
  <dc:creator>Xilun Chen</dc:creator>
  <cp:lastModifiedBy>Yoonhyuk Choi</cp:lastModifiedBy>
  <cp:revision>1053</cp:revision>
  <cp:lastPrinted>2020-10-23T18:03:26Z</cp:lastPrinted>
  <dcterms:created xsi:type="dcterms:W3CDTF">2014-08-19T18:06:56Z</dcterms:created>
  <dcterms:modified xsi:type="dcterms:W3CDTF">2024-05-10T18:09:10Z</dcterms:modified>
</cp:coreProperties>
</file>

<file path=docProps/thumbnail.jpeg>
</file>